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8" r:id="rId4"/>
    <p:sldId id="265" r:id="rId5"/>
    <p:sldId id="261" r:id="rId6"/>
    <p:sldId id="262" r:id="rId7"/>
    <p:sldId id="263" r:id="rId8"/>
    <p:sldId id="264" r:id="rId9"/>
    <p:sldId id="266" r:id="rId10"/>
    <p:sldId id="272" r:id="rId11"/>
    <p:sldId id="273" r:id="rId12"/>
    <p:sldId id="274" r:id="rId13"/>
    <p:sldId id="275" r:id="rId14"/>
    <p:sldId id="286" r:id="rId15"/>
    <p:sldId id="287" r:id="rId16"/>
    <p:sldId id="276" r:id="rId17"/>
    <p:sldId id="277" r:id="rId18"/>
    <p:sldId id="278" r:id="rId19"/>
    <p:sldId id="279" r:id="rId20"/>
    <p:sldId id="281" r:id="rId21"/>
    <p:sldId id="282" r:id="rId22"/>
    <p:sldId id="283" r:id="rId23"/>
    <p:sldId id="284" r:id="rId24"/>
    <p:sldId id="285" r:id="rId25"/>
    <p:sldId id="288" r:id="rId26"/>
    <p:sldId id="289" r:id="rId27"/>
    <p:sldId id="290" r:id="rId28"/>
    <p:sldId id="291" r:id="rId29"/>
    <p:sldId id="292" r:id="rId30"/>
    <p:sldId id="293" r:id="rId31"/>
    <p:sldId id="294" r:id="rId32"/>
    <p:sldId id="280" r:id="rId33"/>
    <p:sldId id="268" r:id="rId34"/>
    <p:sldId id="269" r:id="rId35"/>
    <p:sldId id="270" r:id="rId36"/>
    <p:sldId id="27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20" autoAdjust="0"/>
    <p:restoredTop sz="94660"/>
  </p:normalViewPr>
  <p:slideViewPr>
    <p:cSldViewPr snapToGrid="0">
      <p:cViewPr varScale="1">
        <p:scale>
          <a:sx n="63" d="100"/>
          <a:sy n="63" d="100"/>
        </p:scale>
        <p:origin x="8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2/21/2025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1" y="685799"/>
            <a:ext cx="10758145" cy="2971801"/>
          </a:xfrm>
        </p:spPr>
        <p:txBody>
          <a:bodyPr/>
          <a:lstStyle/>
          <a:p>
            <a:pPr algn="ctr"/>
            <a:r>
              <a:rPr lang="en-IN" b="1" dirty="0"/>
              <a:t>MODULE</a:t>
            </a:r>
            <a:r>
              <a:rPr lang="en-US" b="1" dirty="0"/>
              <a:t> – II </a:t>
            </a:r>
            <a:br>
              <a:rPr lang="en-US" b="1" dirty="0"/>
            </a:br>
            <a:br>
              <a:rPr lang="en-US" b="1" dirty="0"/>
            </a:br>
            <a:r>
              <a:rPr lang="en-US" dirty="0"/>
              <a:t>Cloud Resource Management</a:t>
            </a:r>
            <a:endParaRPr lang="en-IN" dirty="0"/>
          </a:p>
        </p:txBody>
      </p:sp>
    </p:spTree>
    <p:extLst>
      <p:ext uri="{BB962C8B-B14F-4D97-AF65-F5344CB8AC3E}">
        <p14:creationId xmlns:p14="http://schemas.microsoft.com/office/powerpoint/2010/main" val="4263606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fontScale="90000"/>
          </a:bodyPr>
          <a:lstStyle/>
          <a:p>
            <a:r>
              <a:rPr lang="en-US" dirty="0"/>
              <a:t>Scheduling algorithms for computing clouds</a:t>
            </a:r>
            <a:endParaRPr lang="en-IN" dirty="0"/>
          </a:p>
        </p:txBody>
      </p:sp>
      <p:sp>
        <p:nvSpPr>
          <p:cNvPr id="3" name="Text Placeholder 2"/>
          <p:cNvSpPr>
            <a:spLocks noGrp="1"/>
          </p:cNvSpPr>
          <p:nvPr>
            <p:ph type="body" idx="1"/>
          </p:nvPr>
        </p:nvSpPr>
        <p:spPr>
          <a:xfrm>
            <a:off x="198177" y="788773"/>
            <a:ext cx="11845541" cy="5974492"/>
          </a:xfrm>
        </p:spPr>
        <p:txBody>
          <a:bodyPr/>
          <a:lstStyle/>
          <a:p>
            <a:pPr marL="285750" indent="-285750">
              <a:buFont typeface="Arial" panose="020B0604020202020204" pitchFamily="34" charset="0"/>
              <a:buChar char="•"/>
            </a:pPr>
            <a:r>
              <a:rPr lang="en-US" dirty="0">
                <a:solidFill>
                  <a:schemeClr val="bg1"/>
                </a:solidFill>
              </a:rPr>
              <a:t>Scheduling is a critical component of cloud resource management. Scheduling is responsible for resource sharing/multiplexing at several levels. </a:t>
            </a:r>
          </a:p>
          <a:p>
            <a:pPr marL="285750" indent="-285750">
              <a:buFont typeface="Arial" panose="020B0604020202020204" pitchFamily="34" charset="0"/>
              <a:buChar char="•"/>
            </a:pPr>
            <a:r>
              <a:rPr lang="en-US" dirty="0">
                <a:solidFill>
                  <a:schemeClr val="bg1"/>
                </a:solidFill>
              </a:rPr>
              <a:t>A server can be shared among several virtual machines, each virtual machine could support several applications, and each application may consist of multiple threads.</a:t>
            </a:r>
          </a:p>
          <a:p>
            <a:pPr marL="285750" indent="-285750">
              <a:buFont typeface="Arial" panose="020B0604020202020204" pitchFamily="34" charset="0"/>
              <a:buChar char="•"/>
            </a:pPr>
            <a:r>
              <a:rPr lang="en-US" dirty="0">
                <a:solidFill>
                  <a:schemeClr val="bg1"/>
                </a:solidFill>
              </a:rPr>
              <a:t>The requirement to meet its design objectives, a scheduling algorithm should be efficient, fair, and starvation-free. </a:t>
            </a:r>
          </a:p>
          <a:p>
            <a:pPr marL="285750" indent="-285750">
              <a:buFont typeface="Arial" panose="020B0604020202020204" pitchFamily="34" charset="0"/>
              <a:buChar char="•"/>
            </a:pPr>
            <a:r>
              <a:rPr lang="en-US" dirty="0">
                <a:solidFill>
                  <a:schemeClr val="bg1"/>
                </a:solidFill>
              </a:rPr>
              <a:t>The objectives of a scheduler for a batch system are to maximize the throughput (the number of jobs completed in one unit of time, e.g., in one hour) and to minimize the turnaround time (the time between job submission and its completion). </a:t>
            </a:r>
          </a:p>
          <a:p>
            <a:pPr marL="285750" indent="-285750">
              <a:buFont typeface="Arial" panose="020B0604020202020204" pitchFamily="34" charset="0"/>
              <a:buChar char="•"/>
            </a:pPr>
            <a:r>
              <a:rPr lang="en-US" dirty="0">
                <a:solidFill>
                  <a:schemeClr val="bg1"/>
                </a:solidFill>
              </a:rPr>
              <a:t>For a real-time system the objectives are to meet the deadlines and to be predictable</a:t>
            </a:r>
          </a:p>
          <a:p>
            <a:pPr marL="285750" indent="-285750">
              <a:buFont typeface="Arial" panose="020B0604020202020204" pitchFamily="34" charset="0"/>
              <a:buChar char="•"/>
            </a:pPr>
            <a:r>
              <a:rPr lang="en-US" dirty="0">
                <a:solidFill>
                  <a:schemeClr val="bg1"/>
                </a:solidFill>
              </a:rPr>
              <a:t>Some schedulers are preemptive, allowing a high-priority task to interrupt the execution of a lower-priority one; others are </a:t>
            </a:r>
            <a:r>
              <a:rPr lang="en-US" dirty="0" err="1">
                <a:solidFill>
                  <a:schemeClr val="bg1"/>
                </a:solidFill>
              </a:rPr>
              <a:t>nonpreemptive</a:t>
            </a:r>
            <a:r>
              <a:rPr lang="en-US" dirty="0">
                <a:solidFill>
                  <a:schemeClr val="bg1"/>
                </a:solidFill>
              </a:rPr>
              <a:t>. </a:t>
            </a:r>
          </a:p>
          <a:p>
            <a:pPr marL="285750" indent="-285750">
              <a:buFont typeface="Arial" panose="020B0604020202020204" pitchFamily="34" charset="0"/>
              <a:buChar char="•"/>
            </a:pPr>
            <a:r>
              <a:rPr lang="en-US" dirty="0">
                <a:solidFill>
                  <a:schemeClr val="bg1"/>
                </a:solidFill>
              </a:rPr>
              <a:t>Two distinct dimensions of resource management must be addressed by a scheduling policy: </a:t>
            </a:r>
          </a:p>
          <a:p>
            <a:pPr marL="800100" lvl="1" indent="-342900">
              <a:buAutoNum type="alphaLcParenBoth"/>
            </a:pPr>
            <a:r>
              <a:rPr lang="en-US" dirty="0">
                <a:solidFill>
                  <a:schemeClr val="bg1"/>
                </a:solidFill>
              </a:rPr>
              <a:t>the amount or quantity of resources allocated and </a:t>
            </a:r>
          </a:p>
          <a:p>
            <a:pPr marL="800100" lvl="1" indent="-342900">
              <a:buAutoNum type="alphaLcParenBoth"/>
            </a:pPr>
            <a:r>
              <a:rPr lang="en-US" dirty="0">
                <a:solidFill>
                  <a:schemeClr val="bg1"/>
                </a:solidFill>
              </a:rPr>
              <a:t>the timing when access to resources is granted</a:t>
            </a:r>
            <a:endParaRPr lang="en-IN" dirty="0">
              <a:solidFill>
                <a:schemeClr val="bg1"/>
              </a:solidFill>
            </a:endParaRPr>
          </a:p>
        </p:txBody>
      </p:sp>
    </p:spTree>
    <p:extLst>
      <p:ext uri="{BB962C8B-B14F-4D97-AF65-F5344CB8AC3E}">
        <p14:creationId xmlns:p14="http://schemas.microsoft.com/office/powerpoint/2010/main" val="2781825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a:bodyPr>
          <a:lstStyle/>
          <a:p>
            <a:r>
              <a:rPr lang="en-US" dirty="0"/>
              <a:t>Scheduling algorithms - </a:t>
            </a:r>
            <a:r>
              <a:rPr lang="en-IN" dirty="0"/>
              <a:t>Fair queuing</a:t>
            </a:r>
          </a:p>
        </p:txBody>
      </p:sp>
      <p:sp>
        <p:nvSpPr>
          <p:cNvPr id="3" name="Text Placeholder 2"/>
          <p:cNvSpPr>
            <a:spLocks noGrp="1"/>
          </p:cNvSpPr>
          <p:nvPr>
            <p:ph type="body" idx="1"/>
          </p:nvPr>
        </p:nvSpPr>
        <p:spPr>
          <a:xfrm>
            <a:off x="198177" y="788773"/>
            <a:ext cx="11845541" cy="5974492"/>
          </a:xfrm>
        </p:spPr>
        <p:txBody>
          <a:bodyPr>
            <a:normAutofit lnSpcReduction="10000"/>
          </a:bodyPr>
          <a:lstStyle/>
          <a:p>
            <a:pPr marL="285750" indent="-285750">
              <a:buFont typeface="Arial" panose="020B0604020202020204" pitchFamily="34" charset="0"/>
              <a:buChar char="•"/>
            </a:pPr>
            <a:r>
              <a:rPr lang="en-US" dirty="0">
                <a:solidFill>
                  <a:schemeClr val="bg1"/>
                </a:solidFill>
              </a:rPr>
              <a:t>Fair queuing is a scheduling algorithm used in cloud computing and networking to allocate resources fairly among multiple users or applications. </a:t>
            </a:r>
          </a:p>
          <a:p>
            <a:pPr marL="285750" indent="-285750">
              <a:buFont typeface="Arial" panose="020B0604020202020204" pitchFamily="34" charset="0"/>
              <a:buChar char="•"/>
            </a:pPr>
            <a:r>
              <a:rPr lang="en-US" dirty="0">
                <a:solidFill>
                  <a:schemeClr val="bg1"/>
                </a:solidFill>
              </a:rPr>
              <a:t>The goal is to ensure that each user or application receives a </a:t>
            </a:r>
            <a:r>
              <a:rPr lang="en-US" b="1" dirty="0">
                <a:solidFill>
                  <a:srgbClr val="FF0000"/>
                </a:solidFill>
              </a:rPr>
              <a:t>fair share of the available resources</a:t>
            </a:r>
            <a:r>
              <a:rPr lang="en-US" dirty="0">
                <a:solidFill>
                  <a:schemeClr val="bg1"/>
                </a:solidFill>
              </a:rPr>
              <a:t>, preventing one user or application from dominating the system and causing unfair delays for others.</a:t>
            </a:r>
          </a:p>
          <a:p>
            <a:pPr marL="285750" indent="-285750">
              <a:buFont typeface="Arial" panose="020B0604020202020204" pitchFamily="34" charset="0"/>
              <a:buChar char="•"/>
            </a:pPr>
            <a:r>
              <a:rPr lang="en-US" dirty="0">
                <a:solidFill>
                  <a:schemeClr val="bg1"/>
                </a:solidFill>
              </a:rPr>
              <a:t>Here are the key concepts and characteristics of fair queuing</a:t>
            </a:r>
          </a:p>
          <a:p>
            <a:pPr marL="285750" indent="-285750">
              <a:buFont typeface="Arial" panose="020B0604020202020204" pitchFamily="34" charset="0"/>
              <a:buChar char="•"/>
            </a:pPr>
            <a:r>
              <a:rPr lang="en-US" b="1" dirty="0">
                <a:solidFill>
                  <a:schemeClr val="bg1"/>
                </a:solidFill>
              </a:rPr>
              <a:t>Queues for Resource Requests: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Each user or application is assigned a separate queue for their resource requests.</a:t>
            </a:r>
          </a:p>
          <a:p>
            <a:pPr marL="742950" lvl="1" indent="-285750">
              <a:buFont typeface="Arial" panose="020B0604020202020204" pitchFamily="34" charset="0"/>
              <a:buChar char="•"/>
            </a:pPr>
            <a:r>
              <a:rPr lang="en-US" dirty="0">
                <a:solidFill>
                  <a:schemeClr val="bg1"/>
                </a:solidFill>
              </a:rPr>
              <a:t>Queues can be based on various factors, such as priority, weight, or resource requirements.</a:t>
            </a:r>
          </a:p>
          <a:p>
            <a:pPr marL="285750" indent="-285750">
              <a:buFont typeface="Arial" panose="020B0604020202020204" pitchFamily="34" charset="0"/>
              <a:buChar char="•"/>
            </a:pPr>
            <a:r>
              <a:rPr lang="en-US" b="1" dirty="0">
                <a:solidFill>
                  <a:schemeClr val="bg1"/>
                </a:solidFill>
              </a:rPr>
              <a:t>Scheduling Mechanism:</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scheduler assigns time slices or resources to each queue in a fair and equitable manner.</a:t>
            </a:r>
          </a:p>
          <a:p>
            <a:pPr marL="742950" lvl="1" indent="-285750">
              <a:buFont typeface="Arial" panose="020B0604020202020204" pitchFamily="34" charset="0"/>
              <a:buChar char="•"/>
            </a:pPr>
            <a:r>
              <a:rPr lang="en-US" dirty="0">
                <a:solidFill>
                  <a:schemeClr val="bg1"/>
                </a:solidFill>
              </a:rPr>
              <a:t>The allocation can be based on the weighted fair queuing (WFQ) approach, where each queue is assigned a weight, and resources are distributed in proportion to these weights.</a:t>
            </a:r>
          </a:p>
          <a:p>
            <a:pPr marL="285750" indent="-285750">
              <a:buFont typeface="Arial" panose="020B0604020202020204" pitchFamily="34" charset="0"/>
              <a:buChar char="•"/>
            </a:pPr>
            <a:r>
              <a:rPr lang="en-US" b="1" dirty="0">
                <a:solidFill>
                  <a:schemeClr val="bg1"/>
                </a:solidFill>
              </a:rPr>
              <a:t>Weighted Fair Queuing (WFQ):</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WFQ ensures that users or applications with higher weights receive a larger share of resources.</a:t>
            </a:r>
          </a:p>
          <a:p>
            <a:pPr marL="742950" lvl="1" indent="-285750">
              <a:buFont typeface="Arial" panose="020B0604020202020204" pitchFamily="34" charset="0"/>
              <a:buChar char="•"/>
            </a:pPr>
            <a:r>
              <a:rPr lang="en-US" dirty="0">
                <a:solidFill>
                  <a:schemeClr val="bg1"/>
                </a:solidFill>
              </a:rPr>
              <a:t>It is particularly useful when different users have different priorities or varying resource requirements.</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IN" dirty="0">
              <a:solidFill>
                <a:schemeClr val="bg1"/>
              </a:solidFill>
            </a:endParaRPr>
          </a:p>
        </p:txBody>
      </p:sp>
    </p:spTree>
    <p:extLst>
      <p:ext uri="{BB962C8B-B14F-4D97-AF65-F5344CB8AC3E}">
        <p14:creationId xmlns:p14="http://schemas.microsoft.com/office/powerpoint/2010/main" val="1519386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a:bodyPr>
          <a:lstStyle/>
          <a:p>
            <a:r>
              <a:rPr lang="en-US" dirty="0"/>
              <a:t>Scheduling algorithms - </a:t>
            </a:r>
            <a:r>
              <a:rPr lang="en-IN" dirty="0"/>
              <a:t>Fair queuing</a:t>
            </a:r>
          </a:p>
        </p:txBody>
      </p:sp>
      <p:sp>
        <p:nvSpPr>
          <p:cNvPr id="3" name="Text Placeholder 2"/>
          <p:cNvSpPr>
            <a:spLocks noGrp="1"/>
          </p:cNvSpPr>
          <p:nvPr>
            <p:ph type="body" idx="1"/>
          </p:nvPr>
        </p:nvSpPr>
        <p:spPr>
          <a:xfrm>
            <a:off x="198177" y="788773"/>
            <a:ext cx="11845541" cy="5974492"/>
          </a:xfrm>
        </p:spPr>
        <p:txBody>
          <a:bodyPr>
            <a:normAutofit fontScale="85000" lnSpcReduction="10000"/>
          </a:bodyPr>
          <a:lstStyle/>
          <a:p>
            <a:pPr marL="285750" indent="-285750">
              <a:buFont typeface="Arial" panose="020B0604020202020204" pitchFamily="34" charset="0"/>
              <a:buChar char="•"/>
            </a:pPr>
            <a:r>
              <a:rPr lang="en-US" b="1" dirty="0">
                <a:solidFill>
                  <a:schemeClr val="bg1"/>
                </a:solidFill>
              </a:rPr>
              <a:t>Packet or Task Scheduling:</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Fair queuing can be applied at the packet level for network traffic or at the task level for computational resources.</a:t>
            </a:r>
          </a:p>
          <a:p>
            <a:pPr marL="742950" lvl="1" indent="-285750">
              <a:buFont typeface="Arial" panose="020B0604020202020204" pitchFamily="34" charset="0"/>
              <a:buChar char="•"/>
            </a:pPr>
            <a:r>
              <a:rPr lang="en-US" dirty="0">
                <a:solidFill>
                  <a:schemeClr val="bg1"/>
                </a:solidFill>
              </a:rPr>
              <a:t>In a cloud computing environment, tasks or jobs submitted by users are scheduled fairly based on their assigned queues.</a:t>
            </a:r>
          </a:p>
          <a:p>
            <a:pPr marL="285750" indent="-285750">
              <a:buFont typeface="Arial" panose="020B0604020202020204" pitchFamily="34" charset="0"/>
              <a:buChar char="•"/>
            </a:pPr>
            <a:r>
              <a:rPr lang="en-US" b="1" dirty="0">
                <a:solidFill>
                  <a:schemeClr val="bg1"/>
                </a:solidFill>
              </a:rPr>
              <a:t>Enforcement of Fairness: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scheduling algorithm enforces fairness by dynamically adjusting resource allocations based on the current demand and weights assigned to different queues.</a:t>
            </a:r>
          </a:p>
          <a:p>
            <a:pPr marL="742950" lvl="1" indent="-285750">
              <a:buFont typeface="Arial" panose="020B0604020202020204" pitchFamily="34" charset="0"/>
              <a:buChar char="•"/>
            </a:pPr>
            <a:r>
              <a:rPr lang="en-US" dirty="0">
                <a:solidFill>
                  <a:schemeClr val="bg1"/>
                </a:solidFill>
              </a:rPr>
              <a:t>Feedback mechanisms may be used to collect information about the actual resource consumption of each queue.</a:t>
            </a:r>
          </a:p>
          <a:p>
            <a:pPr marL="285750" indent="-285750">
              <a:buFont typeface="Arial" panose="020B0604020202020204" pitchFamily="34" charset="0"/>
              <a:buChar char="•"/>
            </a:pPr>
            <a:r>
              <a:rPr lang="en-US" b="1" dirty="0">
                <a:solidFill>
                  <a:schemeClr val="bg1"/>
                </a:solidFill>
              </a:rPr>
              <a:t>Preventing Starvation: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Fair queuing aims to prevent starvation, ensuring that every user or application gets a reasonable share of resources over time.</a:t>
            </a:r>
          </a:p>
          <a:p>
            <a:pPr marL="742950" lvl="1" indent="-285750">
              <a:buFont typeface="Arial" panose="020B0604020202020204" pitchFamily="34" charset="0"/>
              <a:buChar char="•"/>
            </a:pPr>
            <a:r>
              <a:rPr lang="en-US" dirty="0">
                <a:solidFill>
                  <a:schemeClr val="bg1"/>
                </a:solidFill>
              </a:rPr>
              <a:t>Time-based or round-robin approaches may be used to cycle through queues and prevent any single user from being consistently favored.</a:t>
            </a:r>
          </a:p>
          <a:p>
            <a:pPr marL="285750" indent="-285750">
              <a:buFont typeface="Arial" panose="020B0604020202020204" pitchFamily="34" charset="0"/>
              <a:buChar char="•"/>
            </a:pPr>
            <a:r>
              <a:rPr lang="en-US" b="1" dirty="0">
                <a:solidFill>
                  <a:schemeClr val="bg1"/>
                </a:solidFill>
              </a:rPr>
              <a:t>Adaptability:</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Fair queuing algorithms should be adaptable to changing workloads and dynamically adjust resource allocations based on demand.</a:t>
            </a:r>
          </a:p>
          <a:p>
            <a:pPr marL="285750" indent="-285750">
              <a:buFont typeface="Arial" panose="020B0604020202020204" pitchFamily="34" charset="0"/>
              <a:buChar char="•"/>
            </a:pPr>
            <a:r>
              <a:rPr lang="en-US" b="1" dirty="0">
                <a:solidFill>
                  <a:schemeClr val="bg1"/>
                </a:solidFill>
              </a:rPr>
              <a:t>Implementation Challenges: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Implementing fair queuing in a distributed and scalable cloud environment can be challenging.</a:t>
            </a:r>
          </a:p>
          <a:p>
            <a:pPr marL="742950" lvl="1" indent="-285750">
              <a:buFont typeface="Arial" panose="020B0604020202020204" pitchFamily="34" charset="0"/>
              <a:buChar char="•"/>
            </a:pPr>
            <a:r>
              <a:rPr lang="en-US" dirty="0">
                <a:solidFill>
                  <a:schemeClr val="bg1"/>
                </a:solidFill>
              </a:rPr>
              <a:t>Efficient data structures and algorithms are required to handle a large number of queues and dynamic resource allocation.</a:t>
            </a:r>
          </a:p>
          <a:p>
            <a:pPr marL="285750" indent="-285750">
              <a:buFont typeface="Arial" panose="020B0604020202020204" pitchFamily="34" charset="0"/>
              <a:buChar char="•"/>
            </a:pPr>
            <a:endParaRPr lang="en-IN" dirty="0">
              <a:solidFill>
                <a:schemeClr val="bg1"/>
              </a:solidFill>
            </a:endParaRPr>
          </a:p>
        </p:txBody>
      </p:sp>
    </p:spTree>
    <p:extLst>
      <p:ext uri="{BB962C8B-B14F-4D97-AF65-F5344CB8AC3E}">
        <p14:creationId xmlns:p14="http://schemas.microsoft.com/office/powerpoint/2010/main" val="113773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a:bodyPr>
          <a:lstStyle/>
          <a:p>
            <a:r>
              <a:rPr lang="en-US" dirty="0"/>
              <a:t>Scheduling algorithms - </a:t>
            </a:r>
            <a:r>
              <a:rPr lang="en-IN" dirty="0"/>
              <a:t>Fair queuing</a:t>
            </a:r>
          </a:p>
        </p:txBody>
      </p:sp>
      <p:sp>
        <p:nvSpPr>
          <p:cNvPr id="3" name="Text Placeholder 2"/>
          <p:cNvSpPr>
            <a:spLocks noGrp="1"/>
          </p:cNvSpPr>
          <p:nvPr>
            <p:ph type="body" idx="1"/>
          </p:nvPr>
        </p:nvSpPr>
        <p:spPr>
          <a:xfrm>
            <a:off x="198178" y="805249"/>
            <a:ext cx="11845541" cy="5974492"/>
          </a:xfrm>
        </p:spPr>
        <p:txBody>
          <a:bodyPr>
            <a:normAutofit/>
          </a:bodyPr>
          <a:lstStyle/>
          <a:p>
            <a:pPr marL="285750" indent="-285750">
              <a:buFont typeface="Arial" panose="020B0604020202020204" pitchFamily="34" charset="0"/>
              <a:buChar char="•"/>
            </a:pPr>
            <a:r>
              <a:rPr lang="en-US" dirty="0">
                <a:solidFill>
                  <a:schemeClr val="bg1"/>
                </a:solidFill>
              </a:rPr>
              <a:t>Example: three users: User X, User Y, and User Z, each with different weights representing their relative priority or resource requirements.</a:t>
            </a:r>
          </a:p>
          <a:p>
            <a:pPr marL="285750" indent="-285750">
              <a:buFont typeface="Arial" panose="020B0604020202020204" pitchFamily="34" charset="0"/>
              <a:buChar char="•"/>
            </a:pPr>
            <a:r>
              <a:rPr lang="en-US" dirty="0">
                <a:solidFill>
                  <a:schemeClr val="bg1"/>
                </a:solidFill>
              </a:rPr>
              <a:t>Assume the following weights for each user:</a:t>
            </a:r>
          </a:p>
          <a:p>
            <a:pPr marL="285750" indent="-285750">
              <a:buFont typeface="Arial" panose="020B0604020202020204" pitchFamily="34" charset="0"/>
              <a:buChar char="•"/>
            </a:pPr>
            <a:r>
              <a:rPr lang="en-US" b="1" dirty="0">
                <a:solidFill>
                  <a:schemeClr val="bg1"/>
                </a:solidFill>
              </a:rPr>
              <a:t>User X:</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Weight = 3</a:t>
            </a:r>
          </a:p>
          <a:p>
            <a:pPr marL="285750" indent="-285750">
              <a:buFont typeface="Arial" panose="020B0604020202020204" pitchFamily="34" charset="0"/>
              <a:buChar char="•"/>
            </a:pPr>
            <a:r>
              <a:rPr lang="en-US" b="1" dirty="0">
                <a:solidFill>
                  <a:schemeClr val="bg1"/>
                </a:solidFill>
              </a:rPr>
              <a:t>User Y:</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Weight = 2</a:t>
            </a:r>
          </a:p>
          <a:p>
            <a:pPr marL="285750" indent="-285750">
              <a:buFont typeface="Arial" panose="020B0604020202020204" pitchFamily="34" charset="0"/>
              <a:buChar char="•"/>
            </a:pPr>
            <a:r>
              <a:rPr lang="en-US" b="1" dirty="0">
                <a:solidFill>
                  <a:schemeClr val="bg1"/>
                </a:solidFill>
              </a:rPr>
              <a:t>User Z:</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Weight = 1</a:t>
            </a:r>
          </a:p>
          <a:p>
            <a:pPr marL="285750" indent="-285750">
              <a:buFont typeface="Arial" panose="020B0604020202020204" pitchFamily="34" charset="0"/>
              <a:buChar char="•"/>
            </a:pPr>
            <a:r>
              <a:rPr lang="en-US" dirty="0">
                <a:solidFill>
                  <a:schemeClr val="bg1"/>
                </a:solidFill>
              </a:rPr>
              <a:t>Now, let's simulate the fair queuing scheduling process:</a:t>
            </a:r>
          </a:p>
          <a:p>
            <a:pPr marL="285750" indent="-285750">
              <a:buFont typeface="Arial" panose="020B0604020202020204" pitchFamily="34" charset="0"/>
              <a:buChar char="•"/>
            </a:pPr>
            <a:r>
              <a:rPr lang="en-US" b="1" dirty="0">
                <a:solidFill>
                  <a:schemeClr val="bg1"/>
                </a:solidFill>
              </a:rPr>
              <a:t>Queue Initialization: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Each user has a separate queue, and the scheduler initializes the queues.</a:t>
            </a:r>
          </a:p>
          <a:p>
            <a:endParaRPr lang="en-IN" dirty="0">
              <a:solidFill>
                <a:schemeClr val="bg1"/>
              </a:solidFill>
            </a:endParaRPr>
          </a:p>
        </p:txBody>
      </p:sp>
      <p:pic>
        <p:nvPicPr>
          <p:cNvPr id="4" name="Picture 3"/>
          <p:cNvPicPr>
            <a:picLocks noChangeAspect="1"/>
          </p:cNvPicPr>
          <p:nvPr/>
        </p:nvPicPr>
        <p:blipFill>
          <a:blip r:embed="rId2"/>
          <a:stretch>
            <a:fillRect/>
          </a:stretch>
        </p:blipFill>
        <p:spPr>
          <a:xfrm>
            <a:off x="4564405" y="5505061"/>
            <a:ext cx="3310632" cy="1085209"/>
          </a:xfrm>
          <a:prstGeom prst="rect">
            <a:avLst/>
          </a:prstGeom>
        </p:spPr>
      </p:pic>
    </p:spTree>
    <p:extLst>
      <p:ext uri="{BB962C8B-B14F-4D97-AF65-F5344CB8AC3E}">
        <p14:creationId xmlns:p14="http://schemas.microsoft.com/office/powerpoint/2010/main" val="52531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a:bodyPr>
          <a:lstStyle/>
          <a:p>
            <a:r>
              <a:rPr lang="en-US" dirty="0"/>
              <a:t>Scheduling algorithms - </a:t>
            </a:r>
            <a:r>
              <a:rPr lang="en-IN" dirty="0"/>
              <a:t>Fair queuing</a:t>
            </a:r>
          </a:p>
        </p:txBody>
      </p:sp>
      <p:sp>
        <p:nvSpPr>
          <p:cNvPr id="3" name="Text Placeholder 2"/>
          <p:cNvSpPr>
            <a:spLocks noGrp="1"/>
          </p:cNvSpPr>
          <p:nvPr>
            <p:ph type="body" idx="1"/>
          </p:nvPr>
        </p:nvSpPr>
        <p:spPr>
          <a:xfrm>
            <a:off x="198178" y="764060"/>
            <a:ext cx="11845541" cy="5974492"/>
          </a:xfrm>
        </p:spPr>
        <p:txBody>
          <a:bodyPr>
            <a:normAutofit lnSpcReduction="10000"/>
          </a:bodyPr>
          <a:lstStyle/>
          <a:p>
            <a:pPr marL="285750" indent="-285750">
              <a:buFont typeface="Arial" panose="020B0604020202020204" pitchFamily="34" charset="0"/>
              <a:buChar char="•"/>
            </a:pPr>
            <a:r>
              <a:rPr lang="en-US" b="1" dirty="0">
                <a:solidFill>
                  <a:schemeClr val="bg1"/>
                </a:solidFill>
              </a:rPr>
              <a:t>Resource Allocation: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scheduler allocates resources to each user based on their weights. For simplicity, let's consider CPU time.</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Queue Processing:</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Users submit tasks or jobs to their respective queues for CPU processing.</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742950" lvl="1" indent="-285750">
              <a:buFont typeface="Arial" panose="020B0604020202020204" pitchFamily="34" charset="0"/>
              <a:buChar char="•"/>
            </a:pPr>
            <a:r>
              <a:rPr lang="en-US" dirty="0">
                <a:solidFill>
                  <a:schemeClr val="bg1"/>
                </a:solidFill>
              </a:rPr>
              <a:t>The scheduler processes tasks in a round-robin fashion, giving each user a fair share of CPU time based on their weights.</a:t>
            </a:r>
          </a:p>
        </p:txBody>
      </p:sp>
      <p:pic>
        <p:nvPicPr>
          <p:cNvPr id="5" name="Picture 4"/>
          <p:cNvPicPr>
            <a:picLocks noChangeAspect="1"/>
          </p:cNvPicPr>
          <p:nvPr/>
        </p:nvPicPr>
        <p:blipFill>
          <a:blip r:embed="rId2"/>
          <a:stretch>
            <a:fillRect/>
          </a:stretch>
        </p:blipFill>
        <p:spPr>
          <a:xfrm>
            <a:off x="3424336" y="1481064"/>
            <a:ext cx="6111550" cy="1280797"/>
          </a:xfrm>
          <a:prstGeom prst="rect">
            <a:avLst/>
          </a:prstGeom>
        </p:spPr>
      </p:pic>
      <p:pic>
        <p:nvPicPr>
          <p:cNvPr id="6" name="Picture 5"/>
          <p:cNvPicPr>
            <a:picLocks noChangeAspect="1"/>
          </p:cNvPicPr>
          <p:nvPr/>
        </p:nvPicPr>
        <p:blipFill>
          <a:blip r:embed="rId3"/>
          <a:stretch>
            <a:fillRect/>
          </a:stretch>
        </p:blipFill>
        <p:spPr>
          <a:xfrm>
            <a:off x="3023119" y="3227560"/>
            <a:ext cx="5299788" cy="2684865"/>
          </a:xfrm>
          <a:prstGeom prst="rect">
            <a:avLst/>
          </a:prstGeom>
        </p:spPr>
      </p:pic>
    </p:spTree>
    <p:extLst>
      <p:ext uri="{BB962C8B-B14F-4D97-AF65-F5344CB8AC3E}">
        <p14:creationId xmlns:p14="http://schemas.microsoft.com/office/powerpoint/2010/main" val="415169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a:bodyPr>
          <a:lstStyle/>
          <a:p>
            <a:r>
              <a:rPr lang="en-US" dirty="0"/>
              <a:t>Scheduling algorithms - </a:t>
            </a:r>
            <a:r>
              <a:rPr lang="en-IN" dirty="0"/>
              <a:t>Fair queuing</a:t>
            </a:r>
          </a:p>
        </p:txBody>
      </p:sp>
      <p:sp>
        <p:nvSpPr>
          <p:cNvPr id="3" name="Text Placeholder 2"/>
          <p:cNvSpPr>
            <a:spLocks noGrp="1"/>
          </p:cNvSpPr>
          <p:nvPr>
            <p:ph type="body" idx="1"/>
          </p:nvPr>
        </p:nvSpPr>
        <p:spPr>
          <a:xfrm>
            <a:off x="198178" y="764060"/>
            <a:ext cx="11845541" cy="5974492"/>
          </a:xfrm>
        </p:spPr>
        <p:txBody>
          <a:bodyPr>
            <a:normAutofit/>
          </a:bodyPr>
          <a:lstStyle/>
          <a:p>
            <a:pPr marL="285750" indent="-285750">
              <a:buFont typeface="Arial" panose="020B0604020202020204" pitchFamily="34" charset="0"/>
              <a:buChar char="•"/>
            </a:pPr>
            <a:r>
              <a:rPr lang="en-US" b="1" dirty="0">
                <a:solidFill>
                  <a:schemeClr val="bg1"/>
                </a:solidFill>
              </a:rPr>
              <a:t>Dynamic Adjustments: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If User X submits more tasks, the scheduler dynamically adjusts the resource allocations.</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b="1" dirty="0">
                <a:solidFill>
                  <a:schemeClr val="bg1"/>
                </a:solidFill>
              </a:rPr>
              <a:t>Preventing Starvation: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Fair queuing ensures that even if a user has a higher weight, others are not starved. </a:t>
            </a:r>
          </a:p>
          <a:p>
            <a:pPr marL="742950" lvl="1" indent="-285750">
              <a:buFont typeface="Arial" panose="020B0604020202020204" pitchFamily="34" charset="0"/>
              <a:buChar char="•"/>
            </a:pPr>
            <a:r>
              <a:rPr lang="en-US" dirty="0">
                <a:solidFill>
                  <a:schemeClr val="bg1"/>
                </a:solidFill>
              </a:rPr>
              <a:t>For example, User Z will still get its fair share of resources in each round.</a:t>
            </a:r>
          </a:p>
          <a:p>
            <a:endParaRPr lang="en-IN" dirty="0">
              <a:solidFill>
                <a:schemeClr val="bg1"/>
              </a:solidFill>
            </a:endParaRPr>
          </a:p>
        </p:txBody>
      </p:sp>
      <p:pic>
        <p:nvPicPr>
          <p:cNvPr id="4" name="Picture 3"/>
          <p:cNvPicPr>
            <a:picLocks noChangeAspect="1"/>
          </p:cNvPicPr>
          <p:nvPr/>
        </p:nvPicPr>
        <p:blipFill>
          <a:blip r:embed="rId2"/>
          <a:stretch>
            <a:fillRect/>
          </a:stretch>
        </p:blipFill>
        <p:spPr>
          <a:xfrm>
            <a:off x="3544200" y="1595179"/>
            <a:ext cx="3933825" cy="2085975"/>
          </a:xfrm>
          <a:prstGeom prst="rect">
            <a:avLst/>
          </a:prstGeom>
        </p:spPr>
      </p:pic>
      <p:pic>
        <p:nvPicPr>
          <p:cNvPr id="7" name="Picture 6"/>
          <p:cNvPicPr>
            <a:picLocks noChangeAspect="1"/>
          </p:cNvPicPr>
          <p:nvPr/>
        </p:nvPicPr>
        <p:blipFill>
          <a:blip r:embed="rId3"/>
          <a:stretch>
            <a:fillRect/>
          </a:stretch>
        </p:blipFill>
        <p:spPr>
          <a:xfrm>
            <a:off x="3969584" y="5181727"/>
            <a:ext cx="3438922" cy="1603983"/>
          </a:xfrm>
          <a:prstGeom prst="rect">
            <a:avLst/>
          </a:prstGeom>
        </p:spPr>
      </p:pic>
    </p:spTree>
    <p:extLst>
      <p:ext uri="{BB962C8B-B14F-4D97-AF65-F5344CB8AC3E}">
        <p14:creationId xmlns:p14="http://schemas.microsoft.com/office/powerpoint/2010/main" val="2910739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fontScale="90000"/>
          </a:bodyPr>
          <a:lstStyle/>
          <a:p>
            <a:r>
              <a:rPr lang="en-US" dirty="0"/>
              <a:t>Scheduling algorithms - </a:t>
            </a:r>
            <a:r>
              <a:rPr lang="en-IN" dirty="0"/>
              <a:t>start time fair queuing</a:t>
            </a:r>
          </a:p>
        </p:txBody>
      </p:sp>
      <p:sp>
        <p:nvSpPr>
          <p:cNvPr id="3" name="Text Placeholder 2"/>
          <p:cNvSpPr>
            <a:spLocks noGrp="1"/>
          </p:cNvSpPr>
          <p:nvPr>
            <p:ph type="body" idx="1"/>
          </p:nvPr>
        </p:nvSpPr>
        <p:spPr>
          <a:xfrm>
            <a:off x="198177" y="788773"/>
            <a:ext cx="11845541" cy="5974492"/>
          </a:xfrm>
        </p:spPr>
        <p:txBody>
          <a:bodyPr>
            <a:noAutofit/>
          </a:bodyPr>
          <a:lstStyle/>
          <a:p>
            <a:pPr marL="285750" indent="-285750">
              <a:buFont typeface="Arial" panose="020B0604020202020204" pitchFamily="34" charset="0"/>
              <a:buChar char="•"/>
            </a:pPr>
            <a:r>
              <a:rPr lang="en-US" sz="2000" dirty="0">
                <a:solidFill>
                  <a:schemeClr val="bg1"/>
                </a:solidFill>
              </a:rPr>
              <a:t>The "start time fair queuing" (STFQ) scheduling algorithm is a variant of fair queuing designed to address the issue of head-of-line blocking in traditional fair queuing algorithms.</a:t>
            </a:r>
          </a:p>
          <a:p>
            <a:pPr marL="285750" indent="-285750">
              <a:buFont typeface="Arial" panose="020B0604020202020204" pitchFamily="34" charset="0"/>
              <a:buChar char="•"/>
            </a:pPr>
            <a:r>
              <a:rPr lang="en-US" sz="2000" dirty="0">
                <a:solidFill>
                  <a:schemeClr val="bg1"/>
                </a:solidFill>
              </a:rPr>
              <a:t>Head-of-line (</a:t>
            </a:r>
            <a:r>
              <a:rPr lang="en-US" sz="2000" dirty="0" err="1">
                <a:solidFill>
                  <a:schemeClr val="bg1"/>
                </a:solidFill>
              </a:rPr>
              <a:t>HoL</a:t>
            </a:r>
            <a:r>
              <a:rPr lang="en-US" sz="2000" dirty="0">
                <a:solidFill>
                  <a:schemeClr val="bg1"/>
                </a:solidFill>
              </a:rPr>
              <a:t>) blocking occurs if there is a single queue of data packets waiting to be transmitted, and the packet at the head of the queue (line) cannot move forward due to congestion, even if other packets behind this one could </a:t>
            </a:r>
          </a:p>
          <a:p>
            <a:pPr marL="285750" indent="-285750">
              <a:buFont typeface="Arial" panose="020B0604020202020204" pitchFamily="34" charset="0"/>
              <a:buChar char="•"/>
            </a:pPr>
            <a:r>
              <a:rPr lang="en-US" sz="2000" dirty="0">
                <a:solidFill>
                  <a:schemeClr val="bg1"/>
                </a:solidFill>
              </a:rPr>
              <a:t>In STFQ, each packet or task is associated with a start time, and the scheduler ensures that the packets are transmitted or processed in the order of their start times. </a:t>
            </a:r>
          </a:p>
          <a:p>
            <a:pPr marL="285750" indent="-285750">
              <a:buFont typeface="Arial" panose="020B0604020202020204" pitchFamily="34" charset="0"/>
              <a:buChar char="•"/>
            </a:pPr>
            <a:r>
              <a:rPr lang="en-US" sz="2000" dirty="0">
                <a:solidFill>
                  <a:schemeClr val="bg1"/>
                </a:solidFill>
              </a:rPr>
              <a:t>This approach aims to minimize the delay for each flow by allowing newer flows to progress ahead of older ones.</a:t>
            </a:r>
          </a:p>
          <a:p>
            <a:pPr marL="285750" indent="-285750">
              <a:buFont typeface="Arial" panose="020B0604020202020204" pitchFamily="34" charset="0"/>
              <a:buChar char="•"/>
            </a:pPr>
            <a:r>
              <a:rPr lang="en-US" sz="2000" dirty="0">
                <a:solidFill>
                  <a:schemeClr val="bg1"/>
                </a:solidFill>
              </a:rPr>
              <a:t>Here's a brief explanation of the STFQ scheduling algorithm:</a:t>
            </a:r>
          </a:p>
          <a:p>
            <a:pPr marL="285750" indent="-285750">
              <a:buFont typeface="Arial" panose="020B0604020202020204" pitchFamily="34" charset="0"/>
              <a:buChar char="•"/>
            </a:pPr>
            <a:r>
              <a:rPr lang="en-US" sz="2000" b="1" dirty="0">
                <a:solidFill>
                  <a:schemeClr val="bg1"/>
                </a:solidFill>
              </a:rPr>
              <a:t>Start Time Assignment:</a:t>
            </a:r>
            <a:endParaRPr lang="en-US" sz="2000" dirty="0">
              <a:solidFill>
                <a:schemeClr val="bg1"/>
              </a:solidFill>
            </a:endParaRPr>
          </a:p>
          <a:p>
            <a:pPr marL="742950" lvl="1" indent="-285750">
              <a:buFont typeface="Arial" panose="020B0604020202020204" pitchFamily="34" charset="0"/>
              <a:buChar char="•"/>
            </a:pPr>
            <a:r>
              <a:rPr lang="en-US" sz="2000" dirty="0">
                <a:solidFill>
                  <a:schemeClr val="bg1"/>
                </a:solidFill>
              </a:rPr>
              <a:t>Each incoming packet or task is assigned a start time based on when it enters the system or queue.</a:t>
            </a:r>
          </a:p>
          <a:p>
            <a:pPr marL="285750" indent="-285750">
              <a:buFont typeface="Arial" panose="020B0604020202020204" pitchFamily="34" charset="0"/>
              <a:buChar char="•"/>
            </a:pPr>
            <a:r>
              <a:rPr lang="en-US" sz="2000" b="1" dirty="0">
                <a:solidFill>
                  <a:schemeClr val="bg1"/>
                </a:solidFill>
              </a:rPr>
              <a:t>Queue Processing:</a:t>
            </a:r>
            <a:endParaRPr lang="en-US" sz="2000" dirty="0">
              <a:solidFill>
                <a:schemeClr val="bg1"/>
              </a:solidFill>
            </a:endParaRPr>
          </a:p>
          <a:p>
            <a:pPr marL="742950" lvl="1" indent="-285750">
              <a:buFont typeface="Arial" panose="020B0604020202020204" pitchFamily="34" charset="0"/>
              <a:buChar char="•"/>
            </a:pPr>
            <a:r>
              <a:rPr lang="en-US" sz="2000" dirty="0">
                <a:solidFill>
                  <a:schemeClr val="bg1"/>
                </a:solidFill>
              </a:rPr>
              <a:t>The scheduler processes the queues based on the start times assigned to the packets or tasks.</a:t>
            </a:r>
          </a:p>
        </p:txBody>
      </p:sp>
    </p:spTree>
    <p:extLst>
      <p:ext uri="{BB962C8B-B14F-4D97-AF65-F5344CB8AC3E}">
        <p14:creationId xmlns:p14="http://schemas.microsoft.com/office/powerpoint/2010/main" val="1103254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fontScale="90000"/>
          </a:bodyPr>
          <a:lstStyle/>
          <a:p>
            <a:r>
              <a:rPr lang="en-US" dirty="0"/>
              <a:t>Scheduling algorithms - </a:t>
            </a:r>
            <a:r>
              <a:rPr lang="en-IN" dirty="0"/>
              <a:t>start time fair queuing</a:t>
            </a:r>
          </a:p>
        </p:txBody>
      </p:sp>
      <p:sp>
        <p:nvSpPr>
          <p:cNvPr id="3" name="Text Placeholder 2"/>
          <p:cNvSpPr>
            <a:spLocks noGrp="1"/>
          </p:cNvSpPr>
          <p:nvPr>
            <p:ph type="body" idx="1"/>
          </p:nvPr>
        </p:nvSpPr>
        <p:spPr>
          <a:xfrm>
            <a:off x="198177" y="788773"/>
            <a:ext cx="11845541" cy="5974492"/>
          </a:xfrm>
        </p:spPr>
        <p:txBody>
          <a:bodyPr>
            <a:normAutofit/>
          </a:bodyPr>
          <a:lstStyle/>
          <a:p>
            <a:pPr marL="285750" indent="-285750">
              <a:buFont typeface="Arial" panose="020B0604020202020204" pitchFamily="34" charset="0"/>
              <a:buChar char="•"/>
            </a:pPr>
            <a:r>
              <a:rPr lang="en-US" b="1" dirty="0">
                <a:solidFill>
                  <a:schemeClr val="bg1"/>
                </a:solidFill>
              </a:rPr>
              <a:t>Transmission or Execution: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Packets or tasks are transmitted or executed in the order of their start times.</a:t>
            </a:r>
          </a:p>
          <a:p>
            <a:pPr marL="742950" lvl="1" indent="-285750">
              <a:buFont typeface="Arial" panose="020B0604020202020204" pitchFamily="34" charset="0"/>
              <a:buChar char="•"/>
            </a:pPr>
            <a:r>
              <a:rPr lang="en-US" dirty="0">
                <a:solidFill>
                  <a:schemeClr val="bg1"/>
                </a:solidFill>
              </a:rPr>
              <a:t>Newer flows with later start times are given precedence over older flows, reducing head-of-line blocking.</a:t>
            </a:r>
          </a:p>
          <a:p>
            <a:pPr marL="285750" indent="-285750">
              <a:buFont typeface="Arial" panose="020B0604020202020204" pitchFamily="34" charset="0"/>
              <a:buChar char="•"/>
            </a:pPr>
            <a:r>
              <a:rPr lang="en-US" b="1" dirty="0">
                <a:solidFill>
                  <a:schemeClr val="bg1"/>
                </a:solidFill>
              </a:rPr>
              <a:t>Fairness and Delay Minimization: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STFQ aims to provide fairness among different flows while minimizing the delay for individual flows.</a:t>
            </a:r>
          </a:p>
          <a:p>
            <a:pPr marL="285750" indent="-285750">
              <a:buFont typeface="Arial" panose="020B0604020202020204" pitchFamily="34" charset="0"/>
              <a:buChar char="•"/>
            </a:pPr>
            <a:r>
              <a:rPr lang="en-US" b="1" dirty="0">
                <a:solidFill>
                  <a:schemeClr val="bg1"/>
                </a:solidFill>
              </a:rPr>
              <a:t>Dynamic Adjustments: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algorithm dynamically adjusts the start times based on the arrival of new packets or tasks.</a:t>
            </a:r>
          </a:p>
          <a:p>
            <a:pPr marL="742950" lvl="1" indent="-285750">
              <a:buFont typeface="Arial" panose="020B0604020202020204" pitchFamily="34" charset="0"/>
              <a:buChar char="•"/>
            </a:pPr>
            <a:r>
              <a:rPr lang="en-US" dirty="0">
                <a:solidFill>
                  <a:schemeClr val="bg1"/>
                </a:solidFill>
              </a:rPr>
              <a:t>Older flows that have been delayed due to head-of-line blocking are allowed to progress as newer flows arrive.</a:t>
            </a:r>
          </a:p>
          <a:p>
            <a:pPr marL="285750" indent="-285750">
              <a:buFont typeface="Arial" panose="020B0604020202020204" pitchFamily="34" charset="0"/>
              <a:buChar char="•"/>
            </a:pPr>
            <a:r>
              <a:rPr lang="en-US" b="1" dirty="0">
                <a:solidFill>
                  <a:schemeClr val="bg1"/>
                </a:solidFill>
              </a:rPr>
              <a:t>Preventing Starvation: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STFQ helps prevent starvation by ensuring that older flows eventually get their turn, even if newer flows are continually arriving.</a:t>
            </a:r>
          </a:p>
        </p:txBody>
      </p:sp>
    </p:spTree>
    <p:extLst>
      <p:ext uri="{BB962C8B-B14F-4D97-AF65-F5344CB8AC3E}">
        <p14:creationId xmlns:p14="http://schemas.microsoft.com/office/powerpoint/2010/main" val="2530637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fontScale="90000"/>
          </a:bodyPr>
          <a:lstStyle/>
          <a:p>
            <a:r>
              <a:rPr lang="en-US" dirty="0"/>
              <a:t>Scheduling algorithms - </a:t>
            </a:r>
            <a:r>
              <a:rPr lang="en-IN" dirty="0"/>
              <a:t>start time fair queuing</a:t>
            </a:r>
          </a:p>
        </p:txBody>
      </p:sp>
      <p:sp>
        <p:nvSpPr>
          <p:cNvPr id="3" name="Text Placeholder 2"/>
          <p:cNvSpPr>
            <a:spLocks noGrp="1"/>
          </p:cNvSpPr>
          <p:nvPr>
            <p:ph type="body" idx="1"/>
          </p:nvPr>
        </p:nvSpPr>
        <p:spPr>
          <a:xfrm>
            <a:off x="198177" y="788773"/>
            <a:ext cx="11845541" cy="5974492"/>
          </a:xfrm>
        </p:spPr>
        <p:txBody>
          <a:bodyPr>
            <a:normAutofit/>
          </a:bodyPr>
          <a:lstStyle/>
          <a:p>
            <a:pPr marL="285750" indent="-285750">
              <a:buFont typeface="Arial" panose="020B0604020202020204" pitchFamily="34" charset="0"/>
              <a:buChar char="•"/>
            </a:pPr>
            <a:r>
              <a:rPr lang="en-US" b="1" dirty="0">
                <a:solidFill>
                  <a:schemeClr val="bg1"/>
                </a:solidFill>
              </a:rPr>
              <a:t>Example:</a:t>
            </a:r>
            <a:endParaRPr lang="en-US" dirty="0">
              <a:solidFill>
                <a:schemeClr val="bg1"/>
              </a:solidFill>
            </a:endParaRPr>
          </a:p>
          <a:p>
            <a:pPr marL="285750" indent="-285750">
              <a:buFont typeface="Arial" panose="020B0604020202020204" pitchFamily="34" charset="0"/>
              <a:buChar char="•"/>
            </a:pPr>
            <a:r>
              <a:rPr lang="en-US" dirty="0">
                <a:solidFill>
                  <a:schemeClr val="bg1"/>
                </a:solidFill>
              </a:rPr>
              <a:t>Consider a scenario with three flows (A, B, and C) entering the system with start times assigned as follows:</a:t>
            </a:r>
          </a:p>
          <a:p>
            <a:pPr marL="742950" lvl="1" indent="-285750">
              <a:buFont typeface="Arial" panose="020B0604020202020204" pitchFamily="34" charset="0"/>
              <a:buChar char="•"/>
            </a:pPr>
            <a:r>
              <a:rPr lang="en-US" dirty="0">
                <a:solidFill>
                  <a:schemeClr val="bg1"/>
                </a:solidFill>
              </a:rPr>
              <a:t>Flow A: Start time = 1</a:t>
            </a:r>
          </a:p>
          <a:p>
            <a:pPr marL="742950" lvl="1" indent="-285750">
              <a:buFont typeface="Arial" panose="020B0604020202020204" pitchFamily="34" charset="0"/>
              <a:buChar char="•"/>
            </a:pPr>
            <a:r>
              <a:rPr lang="en-US" dirty="0">
                <a:solidFill>
                  <a:schemeClr val="bg1"/>
                </a:solidFill>
              </a:rPr>
              <a:t>Flow B: Start time = 3</a:t>
            </a:r>
          </a:p>
          <a:p>
            <a:pPr marL="742950" lvl="1" indent="-285750">
              <a:buFont typeface="Arial" panose="020B0604020202020204" pitchFamily="34" charset="0"/>
              <a:buChar char="•"/>
            </a:pPr>
            <a:r>
              <a:rPr lang="en-US" dirty="0">
                <a:solidFill>
                  <a:schemeClr val="bg1"/>
                </a:solidFill>
              </a:rPr>
              <a:t>Flow C: Start time = 2</a:t>
            </a:r>
          </a:p>
          <a:p>
            <a:pPr marL="285750" indent="-285750">
              <a:buFont typeface="Arial" panose="020B0604020202020204" pitchFamily="34" charset="0"/>
              <a:buChar char="•"/>
            </a:pPr>
            <a:r>
              <a:rPr lang="en-US" dirty="0">
                <a:solidFill>
                  <a:schemeClr val="bg1"/>
                </a:solidFill>
              </a:rPr>
              <a:t>The scheduler processes the flows in the order of their start times: A (1), C (2), B (3).</a:t>
            </a:r>
          </a:p>
          <a:p>
            <a:endParaRPr lang="en-US" dirty="0">
              <a:solidFill>
                <a:schemeClr val="bg1"/>
              </a:solidFill>
            </a:endParaRPr>
          </a:p>
          <a:p>
            <a:endParaRPr lang="en-US" dirty="0">
              <a:solidFill>
                <a:schemeClr val="bg1"/>
              </a:solidFill>
            </a:endParaRPr>
          </a:p>
          <a:p>
            <a:endParaRPr lang="en-US" dirty="0">
              <a:solidFill>
                <a:schemeClr val="bg1"/>
              </a:solidFill>
            </a:endParaRP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In this example, Flow A, with a start time of 1, is processed first, followed by Flow C (start time 2), and then Flow B (start time 3). </a:t>
            </a:r>
          </a:p>
          <a:p>
            <a:pPr marL="285750" indent="-285750">
              <a:buFont typeface="Arial" panose="020B0604020202020204" pitchFamily="34" charset="0"/>
              <a:buChar char="•"/>
            </a:pPr>
            <a:r>
              <a:rPr lang="en-US" dirty="0">
                <a:solidFill>
                  <a:schemeClr val="bg1"/>
                </a:solidFill>
              </a:rPr>
              <a:t>This order minimizes the delay for each flow, and the scheduler dynamically adjusts based on the arrival times of new flows. </a:t>
            </a:r>
          </a:p>
        </p:txBody>
      </p:sp>
      <p:pic>
        <p:nvPicPr>
          <p:cNvPr id="6" name="Picture 5"/>
          <p:cNvPicPr>
            <a:picLocks noChangeAspect="1"/>
          </p:cNvPicPr>
          <p:nvPr/>
        </p:nvPicPr>
        <p:blipFill>
          <a:blip r:embed="rId2"/>
          <a:stretch>
            <a:fillRect/>
          </a:stretch>
        </p:blipFill>
        <p:spPr>
          <a:xfrm>
            <a:off x="3216489" y="3524249"/>
            <a:ext cx="3828123" cy="1514282"/>
          </a:xfrm>
          <a:prstGeom prst="rect">
            <a:avLst/>
          </a:prstGeom>
        </p:spPr>
      </p:pic>
    </p:spTree>
    <p:extLst>
      <p:ext uri="{BB962C8B-B14F-4D97-AF65-F5344CB8AC3E}">
        <p14:creationId xmlns:p14="http://schemas.microsoft.com/office/powerpoint/2010/main" val="975467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78" y="0"/>
            <a:ext cx="11170038" cy="662460"/>
          </a:xfrm>
        </p:spPr>
        <p:txBody>
          <a:bodyPr>
            <a:normAutofit fontScale="90000"/>
          </a:bodyPr>
          <a:lstStyle/>
          <a:p>
            <a:r>
              <a:rPr lang="en-US" dirty="0"/>
              <a:t>Scheduling algorithms - </a:t>
            </a:r>
            <a:r>
              <a:rPr lang="en-IN" dirty="0"/>
              <a:t>start time fair queuing</a:t>
            </a:r>
          </a:p>
        </p:txBody>
      </p:sp>
      <p:sp>
        <p:nvSpPr>
          <p:cNvPr id="3" name="Text Placeholder 2"/>
          <p:cNvSpPr>
            <a:spLocks noGrp="1"/>
          </p:cNvSpPr>
          <p:nvPr>
            <p:ph type="body" idx="1"/>
          </p:nvPr>
        </p:nvSpPr>
        <p:spPr>
          <a:xfrm>
            <a:off x="198177" y="788773"/>
            <a:ext cx="11845541" cy="5974492"/>
          </a:xfrm>
        </p:spPr>
        <p:txBody>
          <a:bodyPr>
            <a:normAutofit/>
          </a:bodyPr>
          <a:lstStyle/>
          <a:p>
            <a:pPr marL="285750" indent="-285750">
              <a:buFont typeface="Arial" panose="020B0604020202020204" pitchFamily="34" charset="0"/>
              <a:buChar char="•"/>
            </a:pPr>
            <a:r>
              <a:rPr lang="en-US" dirty="0">
                <a:solidFill>
                  <a:schemeClr val="bg1"/>
                </a:solidFill>
              </a:rPr>
              <a:t>If a new flow (e.g., Flow D) with a start time of 1.5 arrives, the scheduler dynamically adjusts the processing order:</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r>
              <a:rPr lang="en-US" dirty="0">
                <a:solidFill>
                  <a:schemeClr val="bg1"/>
                </a:solidFill>
              </a:rPr>
              <a:t>Now, Flow D, which arrived later than Flow A but earlier than Flow C and Flow B, gets its turn before the other flows.</a:t>
            </a:r>
          </a:p>
          <a:p>
            <a:pPr marL="285750" indent="-285750">
              <a:buFont typeface="Arial" panose="020B0604020202020204" pitchFamily="34" charset="0"/>
              <a:buChar char="•"/>
            </a:pPr>
            <a:r>
              <a:rPr lang="en-US" b="1" dirty="0">
                <a:solidFill>
                  <a:schemeClr val="bg1"/>
                </a:solidFill>
              </a:rPr>
              <a:t>Fairness and Delay Minimization: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STFQ algorithm continues to process flows based on their start times, dynamically adjusting to new arrivals and minimizing delays for each flow.</a:t>
            </a:r>
          </a:p>
          <a:p>
            <a:endParaRPr lang="en-US" dirty="0">
              <a:solidFill>
                <a:schemeClr val="bg1"/>
              </a:solidFill>
            </a:endParaRPr>
          </a:p>
          <a:p>
            <a:pPr marL="285750" indent="-285750">
              <a:buFont typeface="Arial" panose="020B0604020202020204" pitchFamily="34" charset="0"/>
              <a:buChar char="•"/>
            </a:pPr>
            <a:r>
              <a:rPr lang="en-US" dirty="0">
                <a:solidFill>
                  <a:schemeClr val="bg1"/>
                </a:solidFill>
              </a:rPr>
              <a:t> The STFQ scheduling algorithm in cloud computing helps overcome head-of-line blocking issues by prioritizing newer flows based on their start times. </a:t>
            </a:r>
          </a:p>
        </p:txBody>
      </p:sp>
      <p:pic>
        <p:nvPicPr>
          <p:cNvPr id="4" name="Picture 3"/>
          <p:cNvPicPr>
            <a:picLocks noChangeAspect="1"/>
          </p:cNvPicPr>
          <p:nvPr/>
        </p:nvPicPr>
        <p:blipFill>
          <a:blip r:embed="rId2"/>
          <a:stretch>
            <a:fillRect/>
          </a:stretch>
        </p:blipFill>
        <p:spPr>
          <a:xfrm>
            <a:off x="2110301" y="1352939"/>
            <a:ext cx="5251551" cy="1217265"/>
          </a:xfrm>
          <a:prstGeom prst="rect">
            <a:avLst/>
          </a:prstGeom>
        </p:spPr>
      </p:pic>
    </p:spTree>
    <p:extLst>
      <p:ext uri="{BB962C8B-B14F-4D97-AF65-F5344CB8AC3E}">
        <p14:creationId xmlns:p14="http://schemas.microsoft.com/office/powerpoint/2010/main" val="233778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309" y="438664"/>
            <a:ext cx="10914663" cy="937055"/>
          </a:xfrm>
        </p:spPr>
        <p:txBody>
          <a:bodyPr/>
          <a:lstStyle/>
          <a:p>
            <a:r>
              <a:rPr lang="en-IN" dirty="0"/>
              <a:t>INTRODUCTION</a:t>
            </a:r>
          </a:p>
        </p:txBody>
      </p:sp>
      <p:sp>
        <p:nvSpPr>
          <p:cNvPr id="3" name="Subtitle 2"/>
          <p:cNvSpPr>
            <a:spLocks noGrp="1"/>
          </p:cNvSpPr>
          <p:nvPr>
            <p:ph type="subTitle" idx="1"/>
          </p:nvPr>
        </p:nvSpPr>
        <p:spPr>
          <a:xfrm>
            <a:off x="420130" y="1515762"/>
            <a:ext cx="11664778" cy="4975653"/>
          </a:xfrm>
        </p:spPr>
        <p:txBody>
          <a:bodyPr>
            <a:normAutofit/>
          </a:bodyPr>
          <a:lstStyle/>
          <a:p>
            <a:pPr marL="342900" indent="-342900" algn="just">
              <a:buFont typeface="Arial" panose="020B0604020202020204" pitchFamily="34" charset="0"/>
              <a:buChar char="•"/>
            </a:pPr>
            <a:r>
              <a:rPr lang="en-US" dirty="0">
                <a:solidFill>
                  <a:schemeClr val="bg1"/>
                </a:solidFill>
              </a:rPr>
              <a:t>Resource management is a core function of any man-made system. It affects the three basic criteria for the evaluation of a system: performance, functionality, and cost. </a:t>
            </a:r>
          </a:p>
          <a:p>
            <a:pPr marL="342900" indent="-342900" algn="just">
              <a:buFont typeface="Arial" panose="020B0604020202020204" pitchFamily="34" charset="0"/>
              <a:buChar char="•"/>
            </a:pPr>
            <a:r>
              <a:rPr lang="en-US" dirty="0">
                <a:solidFill>
                  <a:schemeClr val="bg1"/>
                </a:solidFill>
              </a:rPr>
              <a:t>An inefficient resource management has a direct negative effect on performance and cost and an indirect effect on the functionality of a system. </a:t>
            </a:r>
          </a:p>
          <a:p>
            <a:pPr marL="342900" indent="-342900" algn="just">
              <a:buFont typeface="Arial" panose="020B0604020202020204" pitchFamily="34" charset="0"/>
              <a:buChar char="•"/>
            </a:pPr>
            <a:r>
              <a:rPr lang="en-US" dirty="0">
                <a:solidFill>
                  <a:schemeClr val="bg1"/>
                </a:solidFill>
              </a:rPr>
              <a:t>A cloud is a complex system with a very large number of shared resources subject to unpredictable requests and affected by external events it cannot control. </a:t>
            </a:r>
          </a:p>
          <a:p>
            <a:pPr marL="342900" indent="-342900" algn="just">
              <a:buFont typeface="Arial" panose="020B0604020202020204" pitchFamily="34" charset="0"/>
              <a:buChar char="•"/>
            </a:pPr>
            <a:r>
              <a:rPr lang="en-US" dirty="0">
                <a:solidFill>
                  <a:schemeClr val="bg1"/>
                </a:solidFill>
              </a:rPr>
              <a:t>Cloud resource management requires complex policies and decisions for multi-objective optimization. </a:t>
            </a:r>
          </a:p>
          <a:p>
            <a:pPr marL="342900" indent="-342900" algn="just">
              <a:buFont typeface="Arial" panose="020B0604020202020204" pitchFamily="34" charset="0"/>
              <a:buChar char="•"/>
            </a:pPr>
            <a:r>
              <a:rPr lang="en-US" dirty="0">
                <a:solidFill>
                  <a:schemeClr val="bg1"/>
                </a:solidFill>
              </a:rPr>
              <a:t>Cloud resource management is extremely challenging because of the complexity of the system, which makes it impossible to have accurate global state information, and because of the unpredictable interactions with the environment.</a:t>
            </a:r>
            <a:endParaRPr lang="en-IN" dirty="0">
              <a:solidFill>
                <a:schemeClr val="bg1"/>
              </a:solidFill>
            </a:endParaRPr>
          </a:p>
        </p:txBody>
      </p:sp>
    </p:spTree>
    <p:extLst>
      <p:ext uri="{BB962C8B-B14F-4D97-AF65-F5344CB8AC3E}">
        <p14:creationId xmlns:p14="http://schemas.microsoft.com/office/powerpoint/2010/main" val="788480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319" y="0"/>
            <a:ext cx="11170038" cy="975498"/>
          </a:xfrm>
        </p:spPr>
        <p:txBody>
          <a:bodyPr>
            <a:normAutofit fontScale="90000"/>
          </a:bodyPr>
          <a:lstStyle/>
          <a:p>
            <a:r>
              <a:rPr lang="en-US" dirty="0"/>
              <a:t>Scheduling algorithms - </a:t>
            </a:r>
            <a:r>
              <a:rPr lang="en-IN" dirty="0"/>
              <a:t>borrowed virtual time (BVT) </a:t>
            </a:r>
          </a:p>
        </p:txBody>
      </p:sp>
      <p:sp>
        <p:nvSpPr>
          <p:cNvPr id="3" name="Text Placeholder 2"/>
          <p:cNvSpPr>
            <a:spLocks noGrp="1"/>
          </p:cNvSpPr>
          <p:nvPr>
            <p:ph type="body" idx="1"/>
          </p:nvPr>
        </p:nvSpPr>
        <p:spPr>
          <a:xfrm>
            <a:off x="206415" y="1151238"/>
            <a:ext cx="11845541" cy="5455508"/>
          </a:xfrm>
        </p:spPr>
        <p:txBody>
          <a:bodyPr>
            <a:normAutofit/>
          </a:bodyPr>
          <a:lstStyle/>
          <a:p>
            <a:pPr marL="285750" indent="-285750">
              <a:buFont typeface="Arial" panose="020B0604020202020204" pitchFamily="34" charset="0"/>
              <a:buChar char="•"/>
            </a:pPr>
            <a:r>
              <a:rPr lang="en-US" dirty="0">
                <a:solidFill>
                  <a:schemeClr val="bg1"/>
                </a:solidFill>
              </a:rPr>
              <a:t>The Borrowed Virtual Time (BVT) algorithm is indeed a scheduling algorithm designed to support low-latency dispatching of real-time applications while also facilitating a weighted sharing of the CPU among different classes of applications.</a:t>
            </a:r>
          </a:p>
          <a:p>
            <a:pPr marL="285750" indent="-285750">
              <a:buFont typeface="Arial" panose="020B0604020202020204" pitchFamily="34" charset="0"/>
              <a:buChar char="•"/>
            </a:pPr>
            <a:r>
              <a:rPr lang="en-US" dirty="0">
                <a:solidFill>
                  <a:schemeClr val="bg1"/>
                </a:solidFill>
              </a:rPr>
              <a:t>The BVT algorithm was proposed to address the scheduling needs of both real-time and non-real-time tasks within the same system.</a:t>
            </a:r>
          </a:p>
          <a:p>
            <a:pPr marL="285750" indent="-285750">
              <a:buFont typeface="Arial" panose="020B0604020202020204" pitchFamily="34" charset="0"/>
              <a:buChar char="•"/>
            </a:pPr>
            <a:r>
              <a:rPr lang="en-US" dirty="0">
                <a:solidFill>
                  <a:schemeClr val="bg1"/>
                </a:solidFill>
              </a:rPr>
              <a:t>Here are key features and objectives of the BVT algorithm:</a:t>
            </a:r>
          </a:p>
          <a:p>
            <a:pPr marL="285750" indent="-285750">
              <a:buFont typeface="Arial" panose="020B0604020202020204" pitchFamily="34" charset="0"/>
              <a:buChar char="•"/>
            </a:pPr>
            <a:r>
              <a:rPr lang="en-US" b="1" dirty="0">
                <a:solidFill>
                  <a:schemeClr val="bg1"/>
                </a:solidFill>
              </a:rPr>
              <a:t>Low-Latency Dispatching for Real-Time Applications: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BVT aims to minimize the response time for real-time tasks by considering their urgency and allowing them to be scheduled quickly.</a:t>
            </a:r>
          </a:p>
          <a:p>
            <a:pPr marL="285750" indent="-285750">
              <a:buFont typeface="Arial" panose="020B0604020202020204" pitchFamily="34" charset="0"/>
              <a:buChar char="•"/>
            </a:pPr>
            <a:r>
              <a:rPr lang="en-US" b="1" dirty="0">
                <a:solidFill>
                  <a:schemeClr val="bg1"/>
                </a:solidFill>
              </a:rPr>
              <a:t>Weighted CPU Sharing:</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BVT supports the concept of weighted CPU sharing among different classes of applications or tasks.</a:t>
            </a:r>
          </a:p>
          <a:p>
            <a:pPr marL="742950" lvl="1" indent="-285750">
              <a:buFont typeface="Arial" panose="020B0604020202020204" pitchFamily="34" charset="0"/>
              <a:buChar char="•"/>
            </a:pPr>
            <a:r>
              <a:rPr lang="en-US" dirty="0">
                <a:solidFill>
                  <a:schemeClr val="bg1"/>
                </a:solidFill>
              </a:rPr>
              <a:t>Each class is assigned a weight, and the scheduler allocates CPU time to classes proportionally based on their weights.</a:t>
            </a:r>
          </a:p>
        </p:txBody>
      </p:sp>
    </p:spTree>
    <p:extLst>
      <p:ext uri="{BB962C8B-B14F-4D97-AF65-F5344CB8AC3E}">
        <p14:creationId xmlns:p14="http://schemas.microsoft.com/office/powerpoint/2010/main" val="347227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0"/>
            <a:ext cx="11944864" cy="601362"/>
          </a:xfrm>
        </p:spPr>
        <p:txBody>
          <a:bodyPr>
            <a:normAutofit fontScale="90000"/>
          </a:bodyPr>
          <a:lstStyle/>
          <a:p>
            <a:r>
              <a:rPr lang="en-US" dirty="0"/>
              <a:t>Scheduling algorithms - </a:t>
            </a:r>
            <a:r>
              <a:rPr lang="en-IN" dirty="0"/>
              <a:t>borrowed virtual time (BVT) </a:t>
            </a:r>
          </a:p>
        </p:txBody>
      </p:sp>
      <p:sp>
        <p:nvSpPr>
          <p:cNvPr id="3" name="Text Placeholder 2"/>
          <p:cNvSpPr>
            <a:spLocks noGrp="1"/>
          </p:cNvSpPr>
          <p:nvPr>
            <p:ph type="body" idx="1"/>
          </p:nvPr>
        </p:nvSpPr>
        <p:spPr>
          <a:xfrm>
            <a:off x="198177" y="670697"/>
            <a:ext cx="11845541" cy="5960761"/>
          </a:xfrm>
        </p:spPr>
        <p:txBody>
          <a:bodyPr>
            <a:normAutofit/>
          </a:bodyPr>
          <a:lstStyle/>
          <a:p>
            <a:pPr marL="285750" indent="-285750">
              <a:buFont typeface="Arial" panose="020B0604020202020204" pitchFamily="34" charset="0"/>
              <a:buChar char="•"/>
            </a:pPr>
            <a:r>
              <a:rPr lang="en-US" b="1" dirty="0">
                <a:solidFill>
                  <a:schemeClr val="bg1"/>
                </a:solidFill>
              </a:rPr>
              <a:t>Borrowed Virtual Time Concept:</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BVT introduces the notion of "borrowed virtual time" to prioritize real-time tasks.</a:t>
            </a:r>
          </a:p>
          <a:p>
            <a:pPr marL="742950" lvl="1" indent="-285750">
              <a:buFont typeface="Arial" panose="020B0604020202020204" pitchFamily="34" charset="0"/>
              <a:buChar char="•"/>
            </a:pPr>
            <a:r>
              <a:rPr lang="en-US" dirty="0">
                <a:solidFill>
                  <a:schemeClr val="bg1"/>
                </a:solidFill>
              </a:rPr>
              <a:t>Real-time tasks can borrow virtual time from the future to be scheduled more quickly, providing low-latency dispatching.</a:t>
            </a:r>
          </a:p>
          <a:p>
            <a:pPr marL="285750" indent="-285750">
              <a:buFont typeface="Arial" panose="020B0604020202020204" pitchFamily="34" charset="0"/>
              <a:buChar char="•"/>
            </a:pPr>
            <a:r>
              <a:rPr lang="en-US" b="1" dirty="0">
                <a:solidFill>
                  <a:schemeClr val="bg1"/>
                </a:solidFill>
              </a:rPr>
              <a:t>Dynamic Adjustment of Priorities: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BVT dynamically adjusts priorities based on the urgency of tasks, allowing real-time tasks to receive higher priority when needed.</a:t>
            </a:r>
          </a:p>
          <a:p>
            <a:pPr marL="285750" indent="-285750">
              <a:buFont typeface="Arial" panose="020B0604020202020204" pitchFamily="34" charset="0"/>
              <a:buChar char="•"/>
            </a:pPr>
            <a:r>
              <a:rPr lang="en-US" b="1" dirty="0">
                <a:solidFill>
                  <a:schemeClr val="bg1"/>
                </a:solidFill>
              </a:rPr>
              <a:t>Fairness and Predictability:</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While providing low-latency for real-time tasks, BVT also strives to maintain fairness and predictability for non-real-time tasks.</a:t>
            </a:r>
          </a:p>
          <a:p>
            <a:pPr marL="285750" indent="-285750">
              <a:buFont typeface="Arial" panose="020B0604020202020204" pitchFamily="34" charset="0"/>
              <a:buChar char="•"/>
            </a:pPr>
            <a:r>
              <a:rPr lang="en-US" b="1" dirty="0">
                <a:solidFill>
                  <a:schemeClr val="bg1"/>
                </a:solidFill>
              </a:rPr>
              <a:t>Adaptability to Varying Workloads: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algorithm is designed to adapt to varying workloads, ensuring that real-time tasks get the necessary resources without completely starving non-real-time tasks.</a:t>
            </a:r>
          </a:p>
          <a:p>
            <a:pPr marL="285750" indent="-285750">
              <a:buFont typeface="Arial" panose="020B0604020202020204" pitchFamily="34" charset="0"/>
              <a:buChar char="•"/>
            </a:pPr>
            <a:r>
              <a:rPr lang="en-US" b="1" dirty="0">
                <a:solidFill>
                  <a:schemeClr val="bg1"/>
                </a:solidFill>
              </a:rPr>
              <a:t>Integration with Linux Scheduler:</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BVT has been implemented as a scheduling policy in the Linux kernel to support mixed workloads, combining real-time and non-real-time tasks.</a:t>
            </a:r>
          </a:p>
        </p:txBody>
      </p:sp>
    </p:spTree>
    <p:extLst>
      <p:ext uri="{BB962C8B-B14F-4D97-AF65-F5344CB8AC3E}">
        <p14:creationId xmlns:p14="http://schemas.microsoft.com/office/powerpoint/2010/main" val="3016080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0"/>
            <a:ext cx="11944864" cy="601362"/>
          </a:xfrm>
        </p:spPr>
        <p:txBody>
          <a:bodyPr>
            <a:normAutofit fontScale="90000"/>
          </a:bodyPr>
          <a:lstStyle/>
          <a:p>
            <a:r>
              <a:rPr lang="en-US" dirty="0"/>
              <a:t>Scheduling algorithms - </a:t>
            </a:r>
            <a:r>
              <a:rPr lang="en-IN" dirty="0"/>
              <a:t>borrowed virtual time (BVT) </a:t>
            </a:r>
          </a:p>
        </p:txBody>
      </p:sp>
      <p:sp>
        <p:nvSpPr>
          <p:cNvPr id="3" name="Text Placeholder 2"/>
          <p:cNvSpPr>
            <a:spLocks noGrp="1"/>
          </p:cNvSpPr>
          <p:nvPr>
            <p:ph type="body" idx="1"/>
          </p:nvPr>
        </p:nvSpPr>
        <p:spPr>
          <a:xfrm>
            <a:off x="148515" y="753075"/>
            <a:ext cx="11845541" cy="5977239"/>
          </a:xfrm>
        </p:spPr>
        <p:txBody>
          <a:bodyPr>
            <a:normAutofit/>
          </a:bodyPr>
          <a:lstStyle/>
          <a:p>
            <a:pPr marL="285750" indent="-285750">
              <a:buFont typeface="Arial" panose="020B0604020202020204" pitchFamily="34" charset="0"/>
              <a:buChar char="•"/>
            </a:pPr>
            <a:r>
              <a:rPr lang="en-US" dirty="0">
                <a:solidFill>
                  <a:schemeClr val="bg1"/>
                </a:solidFill>
              </a:rPr>
              <a:t>Example: Assume we have two classes of tasks: real-time tasks (Class RT) and non-real-time tasks (Class NRT).</a:t>
            </a:r>
          </a:p>
          <a:p>
            <a:pPr marL="285750" indent="-285750">
              <a:buFont typeface="Arial" panose="020B0604020202020204" pitchFamily="34" charset="0"/>
              <a:buChar char="•"/>
            </a:pPr>
            <a:r>
              <a:rPr lang="en-IN" dirty="0">
                <a:solidFill>
                  <a:schemeClr val="bg1"/>
                </a:solidFill>
              </a:rPr>
              <a:t>Initialization:</a:t>
            </a:r>
          </a:p>
          <a:p>
            <a:pPr marL="742950" lvl="1" indent="-285750">
              <a:buFont typeface="Arial" panose="020B0604020202020204" pitchFamily="34" charset="0"/>
              <a:buChar char="•"/>
            </a:pPr>
            <a:r>
              <a:rPr lang="en-IN" dirty="0">
                <a:solidFill>
                  <a:schemeClr val="bg1"/>
                </a:solidFill>
              </a:rPr>
              <a:t>Each class is assigned a weight, denoted by </a:t>
            </a:r>
            <a:r>
              <a:rPr lang="en-IN" b="1" dirty="0" err="1">
                <a:solidFill>
                  <a:schemeClr val="bg1"/>
                </a:solidFill>
              </a:rPr>
              <a:t>weight_RT</a:t>
            </a:r>
            <a:r>
              <a:rPr lang="en-IN" dirty="0">
                <a:solidFill>
                  <a:schemeClr val="bg1"/>
                </a:solidFill>
              </a:rPr>
              <a:t> for real-time tasks and </a:t>
            </a:r>
            <a:r>
              <a:rPr lang="en-IN" b="1" dirty="0" err="1">
                <a:solidFill>
                  <a:schemeClr val="bg1"/>
                </a:solidFill>
              </a:rPr>
              <a:t>weight_NRT</a:t>
            </a:r>
            <a:r>
              <a:rPr lang="en-IN" b="1" dirty="0">
                <a:solidFill>
                  <a:schemeClr val="bg1"/>
                </a:solidFill>
              </a:rPr>
              <a:t> </a:t>
            </a:r>
            <a:r>
              <a:rPr lang="en-IN" dirty="0">
                <a:solidFill>
                  <a:schemeClr val="bg1"/>
                </a:solidFill>
              </a:rPr>
              <a:t>for non-real-time tasks.</a:t>
            </a:r>
          </a:p>
          <a:p>
            <a:pPr marL="742950" lvl="1" indent="-285750">
              <a:buFont typeface="Arial" panose="020B0604020202020204" pitchFamily="34" charset="0"/>
              <a:buChar char="•"/>
            </a:pPr>
            <a:r>
              <a:rPr lang="en-IN" dirty="0">
                <a:solidFill>
                  <a:schemeClr val="bg1"/>
                </a:solidFill>
              </a:rPr>
              <a:t>Virtual time counters, </a:t>
            </a:r>
            <a:r>
              <a:rPr lang="en-IN" b="1" dirty="0" err="1">
                <a:solidFill>
                  <a:schemeClr val="bg1"/>
                </a:solidFill>
              </a:rPr>
              <a:t>virtual_time_RT</a:t>
            </a:r>
            <a:r>
              <a:rPr lang="en-IN" b="1" dirty="0">
                <a:solidFill>
                  <a:schemeClr val="bg1"/>
                </a:solidFill>
              </a:rPr>
              <a:t> </a:t>
            </a:r>
            <a:r>
              <a:rPr lang="en-IN" dirty="0">
                <a:solidFill>
                  <a:schemeClr val="bg1"/>
                </a:solidFill>
              </a:rPr>
              <a:t>and </a:t>
            </a:r>
            <a:r>
              <a:rPr lang="en-IN" b="1" dirty="0" err="1">
                <a:solidFill>
                  <a:schemeClr val="bg1"/>
                </a:solidFill>
              </a:rPr>
              <a:t>virtual_time_NRT</a:t>
            </a:r>
            <a:r>
              <a:rPr lang="en-IN" dirty="0">
                <a:solidFill>
                  <a:schemeClr val="bg1"/>
                </a:solidFill>
              </a:rPr>
              <a:t>, are initialized for each class.</a:t>
            </a:r>
          </a:p>
          <a:p>
            <a:r>
              <a:rPr lang="en-IN" i="1" dirty="0">
                <a:solidFill>
                  <a:schemeClr val="bg1"/>
                </a:solidFill>
              </a:rPr>
              <a:t> </a:t>
            </a:r>
          </a:p>
          <a:p>
            <a:endParaRPr lang="en-US" i="1" dirty="0">
              <a:solidFill>
                <a:schemeClr val="bg1"/>
              </a:solidFill>
            </a:endParaRPr>
          </a:p>
          <a:p>
            <a:endParaRPr lang="en-US" i="1" dirty="0">
              <a:solidFill>
                <a:schemeClr val="bg1"/>
              </a:solidFill>
            </a:endParaRPr>
          </a:p>
          <a:p>
            <a:endParaRPr lang="en-US" i="1" dirty="0">
              <a:solidFill>
                <a:schemeClr val="bg1"/>
              </a:solidFill>
            </a:endParaRPr>
          </a:p>
          <a:p>
            <a:pPr marL="285750" indent="-285750">
              <a:buFont typeface="Arial" panose="020B0604020202020204" pitchFamily="34" charset="0"/>
              <a:buChar char="•"/>
            </a:pPr>
            <a:r>
              <a:rPr lang="en-US" b="1" dirty="0">
                <a:solidFill>
                  <a:schemeClr val="bg1"/>
                </a:solidFill>
              </a:rPr>
              <a:t>Scheduling:</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Tasks of both classes are submitted to the scheduler.</a:t>
            </a:r>
          </a:p>
          <a:p>
            <a:pPr marL="742950" lvl="1" indent="-285750">
              <a:buFont typeface="Arial" panose="020B0604020202020204" pitchFamily="34" charset="0"/>
              <a:buChar char="•"/>
            </a:pPr>
            <a:r>
              <a:rPr lang="en-US" dirty="0">
                <a:solidFill>
                  <a:schemeClr val="bg1"/>
                </a:solidFill>
              </a:rPr>
              <a:t>The scheduler uses the BVT algorithm to determine the scheduling order based on the borrowed virtual time.</a:t>
            </a:r>
          </a:p>
          <a:p>
            <a:pPr lvl="1"/>
            <a:endParaRPr lang="en-US" dirty="0"/>
          </a:p>
          <a:p>
            <a:pPr lvl="1"/>
            <a:endParaRPr lang="en-US" dirty="0"/>
          </a:p>
          <a:p>
            <a:endParaRPr lang="en-IN" dirty="0">
              <a:solidFill>
                <a:schemeClr val="bg1"/>
              </a:solidFill>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solidFill>
                <a:schemeClr val="bg1"/>
              </a:solidFill>
            </a:endParaRPr>
          </a:p>
        </p:txBody>
      </p:sp>
      <p:pic>
        <p:nvPicPr>
          <p:cNvPr id="6" name="Picture 5"/>
          <p:cNvPicPr>
            <a:picLocks noChangeAspect="1"/>
          </p:cNvPicPr>
          <p:nvPr/>
        </p:nvPicPr>
        <p:blipFill>
          <a:blip r:embed="rId2"/>
          <a:stretch>
            <a:fillRect/>
          </a:stretch>
        </p:blipFill>
        <p:spPr>
          <a:xfrm>
            <a:off x="4010927" y="3028541"/>
            <a:ext cx="3341404" cy="1804716"/>
          </a:xfrm>
          <a:prstGeom prst="rect">
            <a:avLst/>
          </a:prstGeom>
        </p:spPr>
      </p:pic>
    </p:spTree>
    <p:extLst>
      <p:ext uri="{BB962C8B-B14F-4D97-AF65-F5344CB8AC3E}">
        <p14:creationId xmlns:p14="http://schemas.microsoft.com/office/powerpoint/2010/main" val="1359902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0"/>
            <a:ext cx="11944864" cy="601362"/>
          </a:xfrm>
        </p:spPr>
        <p:txBody>
          <a:bodyPr>
            <a:normAutofit fontScale="90000"/>
          </a:bodyPr>
          <a:lstStyle/>
          <a:p>
            <a:r>
              <a:rPr lang="en-US" dirty="0"/>
              <a:t>Scheduling algorithms - </a:t>
            </a:r>
            <a:r>
              <a:rPr lang="en-IN" dirty="0"/>
              <a:t>borrowed virtual time (BVT) </a:t>
            </a:r>
          </a:p>
        </p:txBody>
      </p:sp>
      <p:sp>
        <p:nvSpPr>
          <p:cNvPr id="3" name="Text Placeholder 2"/>
          <p:cNvSpPr>
            <a:spLocks noGrp="1"/>
          </p:cNvSpPr>
          <p:nvPr>
            <p:ph type="body" idx="1"/>
          </p:nvPr>
        </p:nvSpPr>
        <p:spPr>
          <a:xfrm>
            <a:off x="148515" y="753075"/>
            <a:ext cx="11845541" cy="5977239"/>
          </a:xfrm>
        </p:spPr>
        <p:txBody>
          <a:bodyPr>
            <a:normAutofit/>
          </a:bodyPr>
          <a:lstStyle/>
          <a:p>
            <a:pPr marL="285750" indent="-285750">
              <a:buFont typeface="Arial" panose="020B0604020202020204" pitchFamily="34" charset="0"/>
              <a:buChar char="•"/>
            </a:pPr>
            <a:r>
              <a:rPr lang="en-US" b="1" dirty="0">
                <a:solidFill>
                  <a:schemeClr val="bg1"/>
                </a:solidFill>
              </a:rPr>
              <a:t>Task Execution: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For simplicity, let's assume each task takes one time unit to execute.</a:t>
            </a:r>
          </a:p>
          <a:p>
            <a:pPr marL="742950" lvl="1" indent="-285750">
              <a:buFont typeface="Arial" panose="020B0604020202020204" pitchFamily="34" charset="0"/>
              <a:buChar char="•"/>
            </a:pPr>
            <a:endParaRPr lang="en-US" dirty="0">
              <a:solidFill>
                <a:schemeClr val="bg1"/>
              </a:solidFill>
            </a:endParaRPr>
          </a:p>
          <a:p>
            <a:pPr marL="742950" lvl="1" indent="-285750">
              <a:buFont typeface="Arial" panose="020B0604020202020204" pitchFamily="34" charset="0"/>
              <a:buChar char="•"/>
            </a:pP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RT1 and NRT1 are real-time and non-real-time tasks of the first time unit, respectively.</a:t>
            </a:r>
          </a:p>
          <a:p>
            <a:pPr marL="742950" lvl="1" indent="-285750">
              <a:buFont typeface="Arial" panose="020B0604020202020204" pitchFamily="34" charset="0"/>
              <a:buChar char="•"/>
            </a:pPr>
            <a:r>
              <a:rPr lang="en-US" dirty="0">
                <a:solidFill>
                  <a:schemeClr val="bg1"/>
                </a:solidFill>
              </a:rPr>
              <a:t>RT2 and NRT2 are tasks of the second time unit.</a:t>
            </a:r>
          </a:p>
          <a:p>
            <a:pPr marL="285750" indent="-285750">
              <a:buFont typeface="Arial" panose="020B0604020202020204" pitchFamily="34" charset="0"/>
              <a:buChar char="•"/>
            </a:pPr>
            <a:r>
              <a:rPr lang="en-US" b="1" dirty="0">
                <a:solidFill>
                  <a:schemeClr val="bg1"/>
                </a:solidFill>
              </a:rPr>
              <a:t>Updating Borrowed Virtual Time:</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After each time unit, update the virtual time counters for each class based on the weights.</a:t>
            </a:r>
          </a:p>
          <a:p>
            <a:pPr marL="742950" lvl="1" indent="-285750">
              <a:buFont typeface="Arial" panose="020B0604020202020204" pitchFamily="34" charset="0"/>
              <a:buChar char="•"/>
            </a:pPr>
            <a:endParaRPr lang="en-US" dirty="0">
              <a:solidFill>
                <a:schemeClr val="bg1"/>
              </a:solidFill>
            </a:endParaRPr>
          </a:p>
          <a:p>
            <a:pPr marL="742950" lvl="1" indent="-285750">
              <a:buFont typeface="Arial" panose="020B0604020202020204" pitchFamily="34" charset="0"/>
              <a:buChar char="•"/>
            </a:pPr>
            <a:endParaRPr lang="en-US" dirty="0">
              <a:solidFill>
                <a:schemeClr val="bg1"/>
              </a:solidFill>
            </a:endParaRPr>
          </a:p>
          <a:p>
            <a:pPr marL="742950" lvl="1" indent="-285750">
              <a:buFont typeface="Arial" panose="020B0604020202020204" pitchFamily="34" charset="0"/>
              <a:buChar char="•"/>
            </a:pPr>
            <a:r>
              <a:rPr lang="en-IN" dirty="0">
                <a:solidFill>
                  <a:schemeClr val="bg1"/>
                </a:solidFill>
              </a:rPr>
              <a:t>For example, if </a:t>
            </a:r>
            <a:r>
              <a:rPr lang="en-IN" b="1" dirty="0" err="1">
                <a:solidFill>
                  <a:schemeClr val="bg1"/>
                </a:solidFill>
              </a:rPr>
              <a:t>weight_RT</a:t>
            </a:r>
            <a:r>
              <a:rPr lang="en-IN" b="1" dirty="0">
                <a:solidFill>
                  <a:schemeClr val="bg1"/>
                </a:solidFill>
              </a:rPr>
              <a:t> </a:t>
            </a:r>
            <a:r>
              <a:rPr lang="en-IN" dirty="0">
                <a:solidFill>
                  <a:schemeClr val="bg1"/>
                </a:solidFill>
              </a:rPr>
              <a:t>= 2 and </a:t>
            </a:r>
            <a:r>
              <a:rPr lang="en-IN" b="1" dirty="0" err="1">
                <a:solidFill>
                  <a:schemeClr val="bg1"/>
                </a:solidFill>
              </a:rPr>
              <a:t>weight_NRT</a:t>
            </a:r>
            <a:r>
              <a:rPr lang="en-IN" dirty="0">
                <a:solidFill>
                  <a:schemeClr val="bg1"/>
                </a:solidFill>
              </a:rPr>
              <a:t> = 1, after the first time unit:</a:t>
            </a:r>
          </a:p>
          <a:p>
            <a:pPr lvl="1"/>
            <a:endParaRPr lang="en-US" dirty="0"/>
          </a:p>
          <a:p>
            <a:endParaRPr lang="en-IN" dirty="0">
              <a:solidFill>
                <a:schemeClr val="bg1"/>
              </a:solidFill>
            </a:endParaRP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3171566" y="1557594"/>
            <a:ext cx="3863715" cy="709354"/>
          </a:xfrm>
          <a:prstGeom prst="rect">
            <a:avLst/>
          </a:prstGeom>
        </p:spPr>
      </p:pic>
      <p:pic>
        <p:nvPicPr>
          <p:cNvPr id="5" name="Picture 4"/>
          <p:cNvPicPr>
            <a:picLocks noChangeAspect="1"/>
          </p:cNvPicPr>
          <p:nvPr/>
        </p:nvPicPr>
        <p:blipFill>
          <a:blip r:embed="rId3"/>
          <a:stretch>
            <a:fillRect/>
          </a:stretch>
        </p:blipFill>
        <p:spPr>
          <a:xfrm>
            <a:off x="2931125" y="4019035"/>
            <a:ext cx="5476701" cy="744406"/>
          </a:xfrm>
          <a:prstGeom prst="rect">
            <a:avLst/>
          </a:prstGeom>
        </p:spPr>
      </p:pic>
      <p:pic>
        <p:nvPicPr>
          <p:cNvPr id="7" name="Picture 6"/>
          <p:cNvPicPr>
            <a:picLocks noChangeAspect="1"/>
          </p:cNvPicPr>
          <p:nvPr/>
        </p:nvPicPr>
        <p:blipFill>
          <a:blip r:embed="rId4"/>
          <a:stretch>
            <a:fillRect/>
          </a:stretch>
        </p:blipFill>
        <p:spPr>
          <a:xfrm>
            <a:off x="3855693" y="5422470"/>
            <a:ext cx="3506159" cy="947610"/>
          </a:xfrm>
          <a:prstGeom prst="rect">
            <a:avLst/>
          </a:prstGeom>
        </p:spPr>
      </p:pic>
    </p:spTree>
    <p:extLst>
      <p:ext uri="{BB962C8B-B14F-4D97-AF65-F5344CB8AC3E}">
        <p14:creationId xmlns:p14="http://schemas.microsoft.com/office/powerpoint/2010/main" val="821887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0"/>
            <a:ext cx="11944864" cy="601362"/>
          </a:xfrm>
        </p:spPr>
        <p:txBody>
          <a:bodyPr>
            <a:normAutofit fontScale="90000"/>
          </a:bodyPr>
          <a:lstStyle/>
          <a:p>
            <a:r>
              <a:rPr lang="en-US" dirty="0"/>
              <a:t>Scheduling algorithms - </a:t>
            </a:r>
            <a:r>
              <a:rPr lang="en-IN" dirty="0"/>
              <a:t>borrowed virtual time (BVT) </a:t>
            </a:r>
          </a:p>
        </p:txBody>
      </p:sp>
      <p:sp>
        <p:nvSpPr>
          <p:cNvPr id="3" name="Text Placeholder 2"/>
          <p:cNvSpPr>
            <a:spLocks noGrp="1"/>
          </p:cNvSpPr>
          <p:nvPr>
            <p:ph type="body" idx="1"/>
          </p:nvPr>
        </p:nvSpPr>
        <p:spPr>
          <a:xfrm>
            <a:off x="148515" y="753075"/>
            <a:ext cx="11845541" cy="5977239"/>
          </a:xfrm>
        </p:spPr>
        <p:txBody>
          <a:bodyPr>
            <a:normAutofit/>
          </a:bodyPr>
          <a:lstStyle/>
          <a:p>
            <a:pPr marL="285750" indent="-285750">
              <a:buFont typeface="Arial" panose="020B0604020202020204" pitchFamily="34" charset="0"/>
              <a:buChar char="•"/>
            </a:pPr>
            <a:r>
              <a:rPr lang="en-US" b="1" dirty="0">
                <a:solidFill>
                  <a:schemeClr val="bg1"/>
                </a:solidFill>
              </a:rPr>
              <a:t>Dynamic Adjustments: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Real-time tasks can borrow virtual time from the future to achieve low-latency dispatching.</a:t>
            </a:r>
          </a:p>
          <a:p>
            <a:pPr marL="742950" lvl="1" indent="-285750">
              <a:buFont typeface="Arial" panose="020B0604020202020204" pitchFamily="34" charset="0"/>
              <a:buChar char="•"/>
            </a:pPr>
            <a:r>
              <a:rPr lang="en-US" dirty="0">
                <a:solidFill>
                  <a:schemeClr val="bg1"/>
                </a:solidFill>
              </a:rPr>
              <a:t>If a real-time task arrives and needs higher priority, it may borrow virtual time.</a:t>
            </a:r>
          </a:p>
          <a:p>
            <a:pPr marL="285750" indent="-285750">
              <a:buFont typeface="Arial" panose="020B0604020202020204" pitchFamily="34" charset="0"/>
              <a:buChar char="•"/>
            </a:pPr>
            <a:endParaRPr lang="en-US" dirty="0">
              <a:solidFill>
                <a:schemeClr val="bg1"/>
              </a:solidFill>
            </a:endParaRPr>
          </a:p>
          <a:p>
            <a:pPr marL="285750" indent="-285750">
              <a:buFont typeface="Arial" panose="020B0604020202020204" pitchFamily="34" charset="0"/>
              <a:buChar char="•"/>
            </a:pP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RT3 arrives and borrows virtual time to be scheduled earlier.</a:t>
            </a:r>
          </a:p>
          <a:p>
            <a:pPr marL="285750" indent="-285750">
              <a:buFont typeface="Arial" panose="020B0604020202020204" pitchFamily="34" charset="0"/>
              <a:buChar char="•"/>
            </a:pPr>
            <a:r>
              <a:rPr lang="en-US" b="1" dirty="0">
                <a:solidFill>
                  <a:schemeClr val="bg1"/>
                </a:solidFill>
              </a:rPr>
              <a:t>Adaptability to Varying Workloads: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The algorithm dynamically adjusts to varying workloads by updating virtual time counters based on weights, allowing real-time tasks to receive higher priority when needed.</a:t>
            </a:r>
          </a:p>
          <a:p>
            <a:pPr marL="285750" indent="-285750">
              <a:buFont typeface="Arial" panose="020B0604020202020204" pitchFamily="34" charset="0"/>
              <a:buChar char="•"/>
            </a:pPr>
            <a:endParaRPr lang="en-US" dirty="0">
              <a:solidFill>
                <a:schemeClr val="bg1"/>
              </a:solidFill>
            </a:endParaRPr>
          </a:p>
        </p:txBody>
      </p:sp>
      <p:pic>
        <p:nvPicPr>
          <p:cNvPr id="6" name="Picture 5"/>
          <p:cNvPicPr>
            <a:picLocks noChangeAspect="1"/>
          </p:cNvPicPr>
          <p:nvPr/>
        </p:nvPicPr>
        <p:blipFill>
          <a:blip r:embed="rId2"/>
          <a:stretch>
            <a:fillRect/>
          </a:stretch>
        </p:blipFill>
        <p:spPr>
          <a:xfrm>
            <a:off x="2794943" y="2109014"/>
            <a:ext cx="5259585" cy="662178"/>
          </a:xfrm>
          <a:prstGeom prst="rect">
            <a:avLst/>
          </a:prstGeom>
        </p:spPr>
      </p:pic>
    </p:spTree>
    <p:extLst>
      <p:ext uri="{BB962C8B-B14F-4D97-AF65-F5344CB8AC3E}">
        <p14:creationId xmlns:p14="http://schemas.microsoft.com/office/powerpoint/2010/main" val="10276416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0"/>
            <a:ext cx="11944864" cy="601362"/>
          </a:xfrm>
        </p:spPr>
        <p:txBody>
          <a:bodyPr>
            <a:normAutofit fontScale="90000"/>
          </a:bodyPr>
          <a:lstStyle/>
          <a:p>
            <a:r>
              <a:rPr lang="en-US" dirty="0"/>
              <a:t>Cloud scheduling subject to deadlines</a:t>
            </a:r>
            <a:endParaRPr lang="en-IN" dirty="0"/>
          </a:p>
        </p:txBody>
      </p:sp>
      <p:sp>
        <p:nvSpPr>
          <p:cNvPr id="3" name="Text Placeholder 2"/>
          <p:cNvSpPr>
            <a:spLocks noGrp="1"/>
          </p:cNvSpPr>
          <p:nvPr>
            <p:ph type="body" idx="1"/>
          </p:nvPr>
        </p:nvSpPr>
        <p:spPr>
          <a:xfrm>
            <a:off x="148515" y="753075"/>
            <a:ext cx="11845541" cy="5977239"/>
          </a:xfrm>
        </p:spPr>
        <p:txBody>
          <a:bodyPr>
            <a:normAutofit/>
          </a:bodyPr>
          <a:lstStyle/>
          <a:p>
            <a:pPr marL="285750" indent="-285750">
              <a:buFont typeface="Arial" panose="020B0604020202020204" pitchFamily="34" charset="0"/>
              <a:buChar char="•"/>
            </a:pPr>
            <a:r>
              <a:rPr lang="en-US" dirty="0">
                <a:solidFill>
                  <a:schemeClr val="bg1"/>
                </a:solidFill>
              </a:rPr>
              <a:t>In cloud computing, scheduling subject to deadlines is crucial, especially when dealing with real-time or time-sensitive applications. </a:t>
            </a:r>
          </a:p>
          <a:p>
            <a:pPr marL="285750" indent="-285750">
              <a:buFont typeface="Arial" panose="020B0604020202020204" pitchFamily="34" charset="0"/>
              <a:buChar char="•"/>
            </a:pPr>
            <a:r>
              <a:rPr lang="en-US" dirty="0">
                <a:solidFill>
                  <a:schemeClr val="bg1"/>
                </a:solidFill>
              </a:rPr>
              <a:t>The scheduling algorithms in this context aim to meet task deadlines and ensure efficient resource utilization. </a:t>
            </a:r>
          </a:p>
          <a:p>
            <a:pPr marL="285750" indent="-285750">
              <a:buFont typeface="Arial" panose="020B0604020202020204" pitchFamily="34" charset="0"/>
              <a:buChar char="•"/>
            </a:pPr>
            <a:r>
              <a:rPr lang="en-US" dirty="0">
                <a:solidFill>
                  <a:schemeClr val="bg1"/>
                </a:solidFill>
              </a:rPr>
              <a:t>Here are a few concepts and algorithms related to cloud scheduling with deadlines:</a:t>
            </a:r>
          </a:p>
          <a:p>
            <a:pPr marL="285750" indent="-285750">
              <a:buFont typeface="Arial" panose="020B0604020202020204" pitchFamily="34" charset="0"/>
              <a:buChar char="•"/>
            </a:pPr>
            <a:r>
              <a:rPr lang="en-US" b="1" dirty="0">
                <a:solidFill>
                  <a:schemeClr val="bg1"/>
                </a:solidFill>
              </a:rPr>
              <a:t>Real-Time Scheduling:</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Real-time scheduling involves the execution of tasks within specified deadlines.</a:t>
            </a:r>
          </a:p>
          <a:p>
            <a:pPr marL="742950" lvl="1" indent="-285750">
              <a:buFont typeface="Arial" panose="020B0604020202020204" pitchFamily="34" charset="0"/>
              <a:buChar char="•"/>
            </a:pPr>
            <a:r>
              <a:rPr lang="en-US" dirty="0">
                <a:solidFill>
                  <a:schemeClr val="bg1"/>
                </a:solidFill>
              </a:rPr>
              <a:t>Hard real-time tasks have strict deadlines, and missing a deadline can result in system failure.</a:t>
            </a:r>
          </a:p>
          <a:p>
            <a:pPr marL="742950" lvl="1" indent="-285750">
              <a:buFont typeface="Arial" panose="020B0604020202020204" pitchFamily="34" charset="0"/>
              <a:buChar char="•"/>
            </a:pPr>
            <a:r>
              <a:rPr lang="en-US" dirty="0">
                <a:solidFill>
                  <a:schemeClr val="bg1"/>
                </a:solidFill>
              </a:rPr>
              <a:t>Soft real-time tasks have deadlines, but occasional misses may be tolerable.</a:t>
            </a:r>
          </a:p>
          <a:p>
            <a:pPr marL="285750" indent="-285750">
              <a:buFont typeface="Arial" panose="020B0604020202020204" pitchFamily="34" charset="0"/>
              <a:buChar char="•"/>
            </a:pPr>
            <a:r>
              <a:rPr lang="en-US" b="1" dirty="0">
                <a:solidFill>
                  <a:schemeClr val="bg1"/>
                </a:solidFill>
              </a:rPr>
              <a:t>Earliest Deadline First (EDF):</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EDF is a dynamic priority scheduling algorithm where the task with the earliest deadline is scheduled first.</a:t>
            </a:r>
          </a:p>
          <a:p>
            <a:pPr marL="742950" lvl="1" indent="-285750">
              <a:buFont typeface="Arial" panose="020B0604020202020204" pitchFamily="34" charset="0"/>
              <a:buChar char="•"/>
            </a:pPr>
            <a:r>
              <a:rPr lang="en-US" dirty="0">
                <a:solidFill>
                  <a:schemeClr val="bg1"/>
                </a:solidFill>
              </a:rPr>
              <a:t>This algorithm ensures that tasks with imminent deadlines are prioritized.</a:t>
            </a:r>
          </a:p>
        </p:txBody>
      </p:sp>
    </p:spTree>
    <p:extLst>
      <p:ext uri="{BB962C8B-B14F-4D97-AF65-F5344CB8AC3E}">
        <p14:creationId xmlns:p14="http://schemas.microsoft.com/office/powerpoint/2010/main" val="17874577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0"/>
            <a:ext cx="11944864" cy="601362"/>
          </a:xfrm>
        </p:spPr>
        <p:txBody>
          <a:bodyPr>
            <a:normAutofit fontScale="90000"/>
          </a:bodyPr>
          <a:lstStyle/>
          <a:p>
            <a:r>
              <a:rPr lang="en-US" dirty="0"/>
              <a:t>Cloud scheduling subject to deadlines</a:t>
            </a:r>
            <a:endParaRPr lang="en-IN" dirty="0"/>
          </a:p>
        </p:txBody>
      </p:sp>
      <p:sp>
        <p:nvSpPr>
          <p:cNvPr id="3" name="Text Placeholder 2"/>
          <p:cNvSpPr>
            <a:spLocks noGrp="1"/>
          </p:cNvSpPr>
          <p:nvPr>
            <p:ph type="body" idx="1"/>
          </p:nvPr>
        </p:nvSpPr>
        <p:spPr>
          <a:xfrm>
            <a:off x="148515" y="753075"/>
            <a:ext cx="11845541" cy="5977239"/>
          </a:xfrm>
        </p:spPr>
        <p:txBody>
          <a:bodyPr>
            <a:normAutofit/>
          </a:bodyPr>
          <a:lstStyle/>
          <a:p>
            <a:pPr marL="285750" indent="-285750">
              <a:buFont typeface="Arial" panose="020B0604020202020204" pitchFamily="34" charset="0"/>
              <a:buChar char="•"/>
            </a:pPr>
            <a:r>
              <a:rPr lang="en-US" b="1" dirty="0">
                <a:solidFill>
                  <a:schemeClr val="bg1"/>
                </a:solidFill>
              </a:rPr>
              <a:t>Rate-Monotonic Scheduling (RMS):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RMS assigns priorities based on task periods, with shorter periods receiving higher priority.</a:t>
            </a:r>
          </a:p>
          <a:p>
            <a:pPr marL="742950" lvl="1" indent="-285750">
              <a:buFont typeface="Arial" panose="020B0604020202020204" pitchFamily="34" charset="0"/>
              <a:buChar char="•"/>
            </a:pPr>
            <a:r>
              <a:rPr lang="en-US" dirty="0">
                <a:solidFill>
                  <a:schemeClr val="bg1"/>
                </a:solidFill>
              </a:rPr>
              <a:t>Tasks with shorter execution times have higher priority in this preemptive scheduling algorithm.</a:t>
            </a:r>
          </a:p>
          <a:p>
            <a:pPr marL="285750" indent="-285750">
              <a:buFont typeface="Arial" panose="020B0604020202020204" pitchFamily="34" charset="0"/>
              <a:buChar char="•"/>
            </a:pPr>
            <a:r>
              <a:rPr lang="en-US" b="1" dirty="0">
                <a:solidFill>
                  <a:schemeClr val="bg1"/>
                </a:solidFill>
              </a:rPr>
              <a:t>Deadline Monotonic Scheduling (DMS):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DMS assigns priorities based on task deadlines, with tasks having earlier deadlines receiving higher priority.</a:t>
            </a:r>
          </a:p>
          <a:p>
            <a:pPr marL="742950" lvl="1" indent="-285750">
              <a:buFont typeface="Arial" panose="020B0604020202020204" pitchFamily="34" charset="0"/>
              <a:buChar char="•"/>
            </a:pPr>
            <a:r>
              <a:rPr lang="en-US" dirty="0">
                <a:solidFill>
                  <a:schemeClr val="bg1"/>
                </a:solidFill>
              </a:rPr>
              <a:t>Similar to RMS, it is a preemptive scheduling algorithm.</a:t>
            </a:r>
          </a:p>
          <a:p>
            <a:pPr marL="285750" indent="-285750">
              <a:buFont typeface="Arial" panose="020B0604020202020204" pitchFamily="34" charset="0"/>
              <a:buChar char="•"/>
            </a:pPr>
            <a:r>
              <a:rPr lang="en-US" b="1" dirty="0">
                <a:solidFill>
                  <a:schemeClr val="bg1"/>
                </a:solidFill>
              </a:rPr>
              <a:t>Task Admission Control:</a:t>
            </a:r>
          </a:p>
          <a:p>
            <a:pPr marL="742950" lvl="1" indent="-285750">
              <a:buFont typeface="Arial" panose="020B0604020202020204" pitchFamily="34" charset="0"/>
              <a:buChar char="•"/>
            </a:pPr>
            <a:r>
              <a:rPr lang="en-US" dirty="0">
                <a:solidFill>
                  <a:schemeClr val="bg1"/>
                </a:solidFill>
              </a:rPr>
              <a:t>Before accepting tasks, the cloud scheduler may perform admission control to ensure that new tasks can meet their deadlines.</a:t>
            </a:r>
          </a:p>
          <a:p>
            <a:pPr marL="742950" lvl="1" indent="-285750">
              <a:buFont typeface="Arial" panose="020B0604020202020204" pitchFamily="34" charset="0"/>
              <a:buChar char="•"/>
            </a:pPr>
            <a:r>
              <a:rPr lang="en-US" dirty="0">
                <a:solidFill>
                  <a:schemeClr val="bg1"/>
                </a:solidFill>
              </a:rPr>
              <a:t>This involves analyzing the current system state and estimating whether the requested resources are available within the given timeframe. </a:t>
            </a:r>
            <a:endParaRPr lang="en-US" b="1" dirty="0">
              <a:solidFill>
                <a:schemeClr val="bg1"/>
              </a:solidFill>
            </a:endParaRPr>
          </a:p>
          <a:p>
            <a:pPr marL="285750" lvl="1" indent="-285750">
              <a:buFont typeface="Arial" panose="020B0604020202020204" pitchFamily="34" charset="0"/>
              <a:buChar char="•"/>
            </a:pPr>
            <a:r>
              <a:rPr lang="en-US" dirty="0">
                <a:solidFill>
                  <a:schemeClr val="bg1"/>
                </a:solidFill>
              </a:rPr>
              <a:t>Scheduling in a cloud environment subject to deadlines requires a balance between meeting real-time requirements and efficiently utilizing resources. The choice of scheduling algorithm depends on the specific characteristics and priorities of the tasks and applications running in the cloud system.</a:t>
            </a:r>
          </a:p>
        </p:txBody>
      </p:sp>
    </p:spTree>
    <p:extLst>
      <p:ext uri="{BB962C8B-B14F-4D97-AF65-F5344CB8AC3E}">
        <p14:creationId xmlns:p14="http://schemas.microsoft.com/office/powerpoint/2010/main" val="3240207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3" y="469557"/>
            <a:ext cx="11944864" cy="601362"/>
          </a:xfrm>
        </p:spPr>
        <p:txBody>
          <a:bodyPr>
            <a:normAutofit fontScale="90000"/>
          </a:bodyPr>
          <a:lstStyle/>
          <a:p>
            <a:r>
              <a:rPr lang="en-US" dirty="0"/>
              <a:t>Scheduling </a:t>
            </a:r>
            <a:r>
              <a:rPr lang="en-US" dirty="0" err="1"/>
              <a:t>MapReduce</a:t>
            </a:r>
            <a:r>
              <a:rPr lang="en-US" dirty="0"/>
              <a:t> applications subject to deadlines</a:t>
            </a:r>
            <a:endParaRPr lang="en-IN" dirty="0"/>
          </a:p>
        </p:txBody>
      </p:sp>
      <p:sp>
        <p:nvSpPr>
          <p:cNvPr id="3" name="Text Placeholder 2"/>
          <p:cNvSpPr>
            <a:spLocks noGrp="1"/>
          </p:cNvSpPr>
          <p:nvPr>
            <p:ph type="body" idx="1"/>
          </p:nvPr>
        </p:nvSpPr>
        <p:spPr>
          <a:xfrm>
            <a:off x="98853" y="1177324"/>
            <a:ext cx="11845541" cy="5520038"/>
          </a:xfrm>
        </p:spPr>
        <p:txBody>
          <a:bodyPr>
            <a:normAutofit/>
          </a:bodyPr>
          <a:lstStyle/>
          <a:p>
            <a:pPr marL="285750" indent="-285750">
              <a:buFont typeface="Arial" panose="020B0604020202020204" pitchFamily="34" charset="0"/>
              <a:buChar char="•"/>
            </a:pPr>
            <a:r>
              <a:rPr lang="en-US" dirty="0">
                <a:solidFill>
                  <a:schemeClr val="bg1"/>
                </a:solidFill>
              </a:rPr>
              <a:t>Scheduling </a:t>
            </a:r>
            <a:r>
              <a:rPr lang="en-US" dirty="0" err="1">
                <a:solidFill>
                  <a:schemeClr val="bg1"/>
                </a:solidFill>
              </a:rPr>
              <a:t>MapReduce</a:t>
            </a:r>
            <a:r>
              <a:rPr lang="en-US" dirty="0">
                <a:solidFill>
                  <a:schemeClr val="bg1"/>
                </a:solidFill>
              </a:rPr>
              <a:t> applications subject to deadlines involves efficiently allocating resources and managing the execution of tasks within specified time constraints. </a:t>
            </a:r>
          </a:p>
          <a:p>
            <a:pPr marL="285750" indent="-285750">
              <a:buFont typeface="Arial" panose="020B0604020202020204" pitchFamily="34" charset="0"/>
              <a:buChar char="•"/>
            </a:pPr>
            <a:r>
              <a:rPr lang="en-US" dirty="0" err="1">
                <a:solidFill>
                  <a:schemeClr val="bg1"/>
                </a:solidFill>
              </a:rPr>
              <a:t>MapReduce</a:t>
            </a:r>
            <a:r>
              <a:rPr lang="en-US" dirty="0">
                <a:solidFill>
                  <a:schemeClr val="bg1"/>
                </a:solidFill>
              </a:rPr>
              <a:t> is a programming model commonly used for processing and generating large-scale data sets in parallel. </a:t>
            </a:r>
          </a:p>
          <a:p>
            <a:pPr marL="285750" indent="-285750">
              <a:buFont typeface="Arial" panose="020B0604020202020204" pitchFamily="34" charset="0"/>
              <a:buChar char="•"/>
            </a:pPr>
            <a:r>
              <a:rPr lang="en-US" dirty="0">
                <a:solidFill>
                  <a:schemeClr val="bg1"/>
                </a:solidFill>
              </a:rPr>
              <a:t>Here are some considerations and strategies for scheduling </a:t>
            </a:r>
            <a:r>
              <a:rPr lang="en-US" dirty="0" err="1">
                <a:solidFill>
                  <a:schemeClr val="bg1"/>
                </a:solidFill>
              </a:rPr>
              <a:t>MapReduce</a:t>
            </a:r>
            <a:r>
              <a:rPr lang="en-US" dirty="0">
                <a:solidFill>
                  <a:schemeClr val="bg1"/>
                </a:solidFill>
              </a:rPr>
              <a:t> applications with deadlines:</a:t>
            </a:r>
          </a:p>
          <a:p>
            <a:pPr marL="285750" indent="-285750">
              <a:buFont typeface="Arial" panose="020B0604020202020204" pitchFamily="34" charset="0"/>
              <a:buChar char="•"/>
            </a:pPr>
            <a:r>
              <a:rPr lang="en-US" b="1" dirty="0">
                <a:solidFill>
                  <a:schemeClr val="bg1"/>
                </a:solidFill>
              </a:rPr>
              <a:t>Task Decomposition: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Break down </a:t>
            </a:r>
            <a:r>
              <a:rPr lang="en-US" dirty="0" err="1">
                <a:solidFill>
                  <a:schemeClr val="bg1"/>
                </a:solidFill>
              </a:rPr>
              <a:t>MapReduce</a:t>
            </a:r>
            <a:r>
              <a:rPr lang="en-US" dirty="0">
                <a:solidFill>
                  <a:schemeClr val="bg1"/>
                </a:solidFill>
              </a:rPr>
              <a:t> jobs into smaller tasks, such as map tasks and reduce tasks.</a:t>
            </a:r>
          </a:p>
          <a:p>
            <a:pPr marL="742950" lvl="1" indent="-285750">
              <a:buFont typeface="Arial" panose="020B0604020202020204" pitchFamily="34" charset="0"/>
              <a:buChar char="•"/>
            </a:pPr>
            <a:r>
              <a:rPr lang="en-US" dirty="0">
                <a:solidFill>
                  <a:schemeClr val="bg1"/>
                </a:solidFill>
              </a:rPr>
              <a:t>Each task should have well-defined input and output, allowing for parallel execution.</a:t>
            </a:r>
          </a:p>
          <a:p>
            <a:pPr marL="285750" indent="-285750">
              <a:buFont typeface="Arial" panose="020B0604020202020204" pitchFamily="34" charset="0"/>
              <a:buChar char="•"/>
            </a:pPr>
            <a:r>
              <a:rPr lang="en-US" b="1" dirty="0">
                <a:solidFill>
                  <a:schemeClr val="bg1"/>
                </a:solidFill>
              </a:rPr>
              <a:t>Task Prioritization: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Assign priorities to </a:t>
            </a:r>
            <a:r>
              <a:rPr lang="en-US" dirty="0" err="1">
                <a:solidFill>
                  <a:schemeClr val="bg1"/>
                </a:solidFill>
              </a:rPr>
              <a:t>MapReduce</a:t>
            </a:r>
            <a:r>
              <a:rPr lang="en-US" dirty="0">
                <a:solidFill>
                  <a:schemeClr val="bg1"/>
                </a:solidFill>
              </a:rPr>
              <a:t> tasks based on their deadlines and importance.</a:t>
            </a:r>
          </a:p>
          <a:p>
            <a:pPr marL="742950" lvl="1" indent="-285750">
              <a:buFont typeface="Arial" panose="020B0604020202020204" pitchFamily="34" charset="0"/>
              <a:buChar char="•"/>
            </a:pPr>
            <a:r>
              <a:rPr lang="en-US" dirty="0">
                <a:solidFill>
                  <a:schemeClr val="bg1"/>
                </a:solidFill>
              </a:rPr>
              <a:t>High-priority tasks should be scheduled and executed first to meet deadlines.</a:t>
            </a:r>
          </a:p>
        </p:txBody>
      </p:sp>
    </p:spTree>
    <p:extLst>
      <p:ext uri="{BB962C8B-B14F-4D97-AF65-F5344CB8AC3E}">
        <p14:creationId xmlns:p14="http://schemas.microsoft.com/office/powerpoint/2010/main" val="168516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3" y="469557"/>
            <a:ext cx="11944864" cy="601362"/>
          </a:xfrm>
        </p:spPr>
        <p:txBody>
          <a:bodyPr>
            <a:normAutofit fontScale="90000"/>
          </a:bodyPr>
          <a:lstStyle/>
          <a:p>
            <a:r>
              <a:rPr lang="en-US" dirty="0"/>
              <a:t>Scheduling </a:t>
            </a:r>
            <a:r>
              <a:rPr lang="en-US" dirty="0" err="1"/>
              <a:t>MapReduce</a:t>
            </a:r>
            <a:r>
              <a:rPr lang="en-US" dirty="0"/>
              <a:t> applications subject to deadlines</a:t>
            </a:r>
            <a:endParaRPr lang="en-IN" dirty="0"/>
          </a:p>
        </p:txBody>
      </p:sp>
      <p:sp>
        <p:nvSpPr>
          <p:cNvPr id="3" name="Text Placeholder 2"/>
          <p:cNvSpPr>
            <a:spLocks noGrp="1"/>
          </p:cNvSpPr>
          <p:nvPr>
            <p:ph type="body" idx="1"/>
          </p:nvPr>
        </p:nvSpPr>
        <p:spPr>
          <a:xfrm>
            <a:off x="98853" y="1177324"/>
            <a:ext cx="11845541" cy="5520038"/>
          </a:xfrm>
        </p:spPr>
        <p:txBody>
          <a:bodyPr>
            <a:normAutofit/>
          </a:bodyPr>
          <a:lstStyle/>
          <a:p>
            <a:pPr marL="285750" indent="-285750">
              <a:buFont typeface="Arial" panose="020B0604020202020204" pitchFamily="34" charset="0"/>
              <a:buChar char="•"/>
            </a:pPr>
            <a:r>
              <a:rPr lang="en-US" b="1" dirty="0">
                <a:solidFill>
                  <a:schemeClr val="bg1"/>
                </a:solidFill>
              </a:rPr>
              <a:t>Deadline-Aware Scheduling Algorithms:</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Utilize scheduling algorithms that are aware of deadlines, such as Earliest Deadline First (EDF) or other real-time scheduling strategies.</a:t>
            </a:r>
          </a:p>
          <a:p>
            <a:pPr marL="742950" lvl="1" indent="-285750">
              <a:buFont typeface="Arial" panose="020B0604020202020204" pitchFamily="34" charset="0"/>
              <a:buChar char="•"/>
            </a:pPr>
            <a:r>
              <a:rPr lang="en-US" dirty="0">
                <a:solidFill>
                  <a:schemeClr val="bg1"/>
                </a:solidFill>
              </a:rPr>
              <a:t>EDF ensures that tasks with earlier deadlines are scheduled first, minimizing the chances of missing deadlines.</a:t>
            </a:r>
          </a:p>
          <a:p>
            <a:pPr marL="285750" indent="-285750">
              <a:buFont typeface="Arial" panose="020B0604020202020204" pitchFamily="34" charset="0"/>
              <a:buChar char="•"/>
            </a:pPr>
            <a:r>
              <a:rPr lang="en-US" b="1" dirty="0">
                <a:solidFill>
                  <a:schemeClr val="bg1"/>
                </a:solidFill>
              </a:rPr>
              <a:t>Resource Reservation:</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Reserve resources for </a:t>
            </a:r>
            <a:r>
              <a:rPr lang="en-US" dirty="0" err="1">
                <a:solidFill>
                  <a:schemeClr val="bg1"/>
                </a:solidFill>
              </a:rPr>
              <a:t>MapReduce</a:t>
            </a:r>
            <a:r>
              <a:rPr lang="en-US" dirty="0">
                <a:solidFill>
                  <a:schemeClr val="bg1"/>
                </a:solidFill>
              </a:rPr>
              <a:t> jobs to ensure they have the necessary computational power and storage to meet deadlines.</a:t>
            </a:r>
          </a:p>
          <a:p>
            <a:pPr marL="742950" lvl="1" indent="-285750">
              <a:buFont typeface="Arial" panose="020B0604020202020204" pitchFamily="34" charset="0"/>
              <a:buChar char="•"/>
            </a:pPr>
            <a:r>
              <a:rPr lang="en-US" dirty="0">
                <a:solidFill>
                  <a:schemeClr val="bg1"/>
                </a:solidFill>
              </a:rPr>
              <a:t>Perform admission control to assess whether the requested resources are available within the specified timeframe.</a:t>
            </a:r>
          </a:p>
          <a:p>
            <a:pPr marL="285750" indent="-285750">
              <a:buFont typeface="Arial" panose="020B0604020202020204" pitchFamily="34" charset="0"/>
              <a:buChar char="•"/>
            </a:pPr>
            <a:r>
              <a:rPr lang="en-US" b="1" dirty="0">
                <a:solidFill>
                  <a:schemeClr val="bg1"/>
                </a:solidFill>
              </a:rPr>
              <a:t>Data Locality:</a:t>
            </a:r>
            <a:endParaRPr lang="en-US" dirty="0">
              <a:solidFill>
                <a:schemeClr val="bg1"/>
              </a:solidFill>
            </a:endParaRPr>
          </a:p>
          <a:p>
            <a:pPr marL="742950" lvl="1" indent="-285750">
              <a:buFont typeface="Arial" panose="020B0604020202020204" pitchFamily="34" charset="0"/>
              <a:buChar char="•"/>
            </a:pPr>
            <a:r>
              <a:rPr lang="en-US" dirty="0">
                <a:solidFill>
                  <a:schemeClr val="bg1"/>
                </a:solidFill>
              </a:rPr>
              <a:t>Schedule tasks on nodes where the required input data is already present to minimize data transfer overhead.</a:t>
            </a:r>
          </a:p>
          <a:p>
            <a:pPr marL="742950" lvl="1" indent="-285750">
              <a:buFont typeface="Arial" panose="020B0604020202020204" pitchFamily="34" charset="0"/>
              <a:buChar char="•"/>
            </a:pPr>
            <a:r>
              <a:rPr lang="en-US" dirty="0">
                <a:solidFill>
                  <a:schemeClr val="bg1"/>
                </a:solidFill>
              </a:rPr>
              <a:t>Data locality optimizations can improve task execution times and enhance the chances of meeting deadlines.</a:t>
            </a:r>
          </a:p>
          <a:p>
            <a:pPr lvl="1"/>
            <a:endParaRPr lang="en-US" dirty="0"/>
          </a:p>
        </p:txBody>
      </p:sp>
    </p:spTree>
    <p:extLst>
      <p:ext uri="{BB962C8B-B14F-4D97-AF65-F5344CB8AC3E}">
        <p14:creationId xmlns:p14="http://schemas.microsoft.com/office/powerpoint/2010/main" val="39229388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0291A8-74EA-5FE9-DF99-C53B4DDCA8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B046DE-936C-F538-CDB9-A8DD79B0199B}"/>
              </a:ext>
            </a:extLst>
          </p:cNvPr>
          <p:cNvSpPr>
            <a:spLocks noGrp="1"/>
          </p:cNvSpPr>
          <p:nvPr>
            <p:ph type="title"/>
          </p:nvPr>
        </p:nvSpPr>
        <p:spPr>
          <a:xfrm>
            <a:off x="123568" y="160638"/>
            <a:ext cx="11944864" cy="601362"/>
          </a:xfrm>
        </p:spPr>
        <p:txBody>
          <a:bodyPr>
            <a:normAutofit fontScale="90000"/>
          </a:bodyPr>
          <a:lstStyle/>
          <a:p>
            <a:r>
              <a:rPr lang="en-US" dirty="0"/>
              <a:t>MAP REDUCE</a:t>
            </a:r>
            <a:endParaRPr lang="en-IN" dirty="0"/>
          </a:p>
        </p:txBody>
      </p:sp>
      <p:sp>
        <p:nvSpPr>
          <p:cNvPr id="3" name="Text Placeholder 2">
            <a:extLst>
              <a:ext uri="{FF2B5EF4-FFF2-40B4-BE49-F238E27FC236}">
                <a16:creationId xmlns:a16="http://schemas.microsoft.com/office/drawing/2014/main" id="{6CD33A58-55C4-C832-1DCB-B43C43890B7B}"/>
              </a:ext>
            </a:extLst>
          </p:cNvPr>
          <p:cNvSpPr>
            <a:spLocks noGrp="1"/>
          </p:cNvSpPr>
          <p:nvPr>
            <p:ph type="body" idx="1"/>
          </p:nvPr>
        </p:nvSpPr>
        <p:spPr>
          <a:xfrm>
            <a:off x="98854" y="1177324"/>
            <a:ext cx="4883694" cy="5520038"/>
          </a:xfrm>
        </p:spPr>
        <p:txBody>
          <a:bodyPr>
            <a:normAutofit/>
          </a:bodyPr>
          <a:lstStyle/>
          <a:p>
            <a:pPr lvl="1"/>
            <a:r>
              <a:rPr lang="en-US" dirty="0"/>
              <a:t>MapReduce,, is a software framework which supports parallel and</a:t>
            </a:r>
          </a:p>
          <a:p>
            <a:pPr lvl="1"/>
            <a:r>
              <a:rPr lang="en-US" dirty="0"/>
              <a:t>distributed computing on large data sets . </a:t>
            </a:r>
          </a:p>
          <a:p>
            <a:pPr lvl="1"/>
            <a:r>
              <a:rPr lang="en-US" dirty="0"/>
              <a:t>This software framework abstracts the data flow of running a parallel program on a distributed computing system by providing users with two interfaces in the form of two functions: </a:t>
            </a:r>
          </a:p>
          <a:p>
            <a:pPr lvl="1"/>
            <a:r>
              <a:rPr lang="en-US" dirty="0"/>
              <a:t>Map and Reduce. Users can override these two functions to interact with and manipulate the data flow of running their programs. Figure 6.1 illustrates the logical data flow from the Map to the Reduce function in MapReduce frameworks.</a:t>
            </a:r>
          </a:p>
        </p:txBody>
      </p:sp>
      <p:pic>
        <p:nvPicPr>
          <p:cNvPr id="5" name="Picture 4">
            <a:extLst>
              <a:ext uri="{FF2B5EF4-FFF2-40B4-BE49-F238E27FC236}">
                <a16:creationId xmlns:a16="http://schemas.microsoft.com/office/drawing/2014/main" id="{8751CE62-9FAA-F486-5B14-3F80490F89A5}"/>
              </a:ext>
            </a:extLst>
          </p:cNvPr>
          <p:cNvPicPr>
            <a:picLocks noChangeAspect="1"/>
          </p:cNvPicPr>
          <p:nvPr/>
        </p:nvPicPr>
        <p:blipFill>
          <a:blip r:embed="rId2"/>
          <a:stretch>
            <a:fillRect/>
          </a:stretch>
        </p:blipFill>
        <p:spPr>
          <a:xfrm>
            <a:off x="4900115" y="0"/>
            <a:ext cx="7291886" cy="6858000"/>
          </a:xfrm>
          <a:prstGeom prst="rect">
            <a:avLst/>
          </a:prstGeom>
        </p:spPr>
      </p:pic>
    </p:spTree>
    <p:extLst>
      <p:ext uri="{BB962C8B-B14F-4D97-AF65-F5344CB8AC3E}">
        <p14:creationId xmlns:p14="http://schemas.microsoft.com/office/powerpoint/2010/main" val="33445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8534401" cy="810741"/>
          </a:xfrm>
        </p:spPr>
        <p:txBody>
          <a:bodyPr/>
          <a:lstStyle/>
          <a:p>
            <a:r>
              <a:rPr lang="en-IN" dirty="0"/>
              <a:t>INTRODUCTION</a:t>
            </a:r>
          </a:p>
        </p:txBody>
      </p:sp>
      <p:sp>
        <p:nvSpPr>
          <p:cNvPr id="3" name="Text Placeholder 2"/>
          <p:cNvSpPr>
            <a:spLocks noGrp="1"/>
          </p:cNvSpPr>
          <p:nvPr>
            <p:ph type="body" idx="1"/>
          </p:nvPr>
        </p:nvSpPr>
        <p:spPr>
          <a:xfrm>
            <a:off x="337751" y="1134762"/>
            <a:ext cx="11450595" cy="5150707"/>
          </a:xfrm>
        </p:spPr>
        <p:txBody>
          <a:bodyPr/>
          <a:lstStyle/>
          <a:p>
            <a:pPr marL="285750" indent="-285750" algn="just">
              <a:buFont typeface="Arial" panose="020B0604020202020204" pitchFamily="34" charset="0"/>
              <a:buChar char="•"/>
            </a:pPr>
            <a:r>
              <a:rPr lang="en-US" dirty="0">
                <a:solidFill>
                  <a:schemeClr val="bg1"/>
                </a:solidFill>
              </a:rPr>
              <a:t>The strategies for resource management associated with the three cloud delivery models, </a:t>
            </a:r>
            <a:r>
              <a:rPr lang="en-US" dirty="0" err="1">
                <a:solidFill>
                  <a:schemeClr val="bg1"/>
                </a:solidFill>
              </a:rPr>
              <a:t>IaaS</a:t>
            </a:r>
            <a:r>
              <a:rPr lang="en-US" dirty="0">
                <a:solidFill>
                  <a:schemeClr val="bg1"/>
                </a:solidFill>
              </a:rPr>
              <a:t>, </a:t>
            </a:r>
            <a:r>
              <a:rPr lang="en-US" dirty="0" err="1">
                <a:solidFill>
                  <a:schemeClr val="bg1"/>
                </a:solidFill>
              </a:rPr>
              <a:t>PaaS</a:t>
            </a:r>
            <a:r>
              <a:rPr lang="en-US" dirty="0">
                <a:solidFill>
                  <a:schemeClr val="bg1"/>
                </a:solidFill>
              </a:rPr>
              <a:t>, and </a:t>
            </a:r>
            <a:r>
              <a:rPr lang="en-US" dirty="0" err="1">
                <a:solidFill>
                  <a:schemeClr val="bg1"/>
                </a:solidFill>
              </a:rPr>
              <a:t>SaaS</a:t>
            </a:r>
            <a:r>
              <a:rPr lang="en-US" dirty="0">
                <a:solidFill>
                  <a:schemeClr val="bg1"/>
                </a:solidFill>
              </a:rPr>
              <a:t>, differ from one another. </a:t>
            </a:r>
          </a:p>
          <a:p>
            <a:pPr marL="285750" indent="-285750" algn="just">
              <a:buFont typeface="Arial" panose="020B0604020202020204" pitchFamily="34" charset="0"/>
              <a:buChar char="•"/>
            </a:pPr>
            <a:r>
              <a:rPr lang="en-US" dirty="0">
                <a:solidFill>
                  <a:schemeClr val="bg1"/>
                </a:solidFill>
              </a:rPr>
              <a:t>In all cases the cloud service providers are faced with large, fluctuating loads that challenge the claim of cloud elasticity. </a:t>
            </a:r>
          </a:p>
          <a:p>
            <a:pPr marL="285750" indent="-285750" algn="just">
              <a:buFont typeface="Arial" panose="020B0604020202020204" pitchFamily="34" charset="0"/>
              <a:buChar char="•"/>
            </a:pPr>
            <a:r>
              <a:rPr lang="en-US" dirty="0">
                <a:solidFill>
                  <a:schemeClr val="bg1"/>
                </a:solidFill>
              </a:rPr>
              <a:t>In some cases, when a spike can be predicted, the resources can be provisioned in advance, </a:t>
            </a:r>
          </a:p>
          <a:p>
            <a:pPr marL="285750" indent="-285750" algn="just">
              <a:buFont typeface="Arial" panose="020B0604020202020204" pitchFamily="34" charset="0"/>
              <a:buChar char="•"/>
            </a:pPr>
            <a:r>
              <a:rPr lang="en-US" dirty="0">
                <a:solidFill>
                  <a:schemeClr val="bg1"/>
                </a:solidFill>
              </a:rPr>
              <a:t>e.g., for Web services subject to seasonal spikes. </a:t>
            </a:r>
          </a:p>
          <a:p>
            <a:pPr marL="285750" indent="-285750" algn="just">
              <a:buFont typeface="Arial" panose="020B0604020202020204" pitchFamily="34" charset="0"/>
              <a:buChar char="•"/>
            </a:pPr>
            <a:r>
              <a:rPr lang="en-US" dirty="0">
                <a:solidFill>
                  <a:schemeClr val="bg1"/>
                </a:solidFill>
              </a:rPr>
              <a:t>For an unplanned spike, the situation is slightly more complicated. </a:t>
            </a:r>
          </a:p>
          <a:p>
            <a:pPr marL="285750" indent="-285750" algn="just">
              <a:buFont typeface="Arial" panose="020B0604020202020204" pitchFamily="34" charset="0"/>
              <a:buChar char="•"/>
            </a:pPr>
            <a:r>
              <a:rPr lang="en-US" dirty="0">
                <a:solidFill>
                  <a:schemeClr val="bg1"/>
                </a:solidFill>
              </a:rPr>
              <a:t>Auto Scaling can be used for unplanned spike loads, provided that </a:t>
            </a:r>
          </a:p>
          <a:p>
            <a:pPr algn="just"/>
            <a:r>
              <a:rPr lang="en-US" dirty="0">
                <a:solidFill>
                  <a:schemeClr val="bg1"/>
                </a:solidFill>
              </a:rPr>
              <a:t>	(a) there is a pool of resources that can be released or allocated on demand and </a:t>
            </a:r>
          </a:p>
          <a:p>
            <a:pPr algn="just"/>
            <a:r>
              <a:rPr lang="en-US" dirty="0">
                <a:solidFill>
                  <a:schemeClr val="bg1"/>
                </a:solidFill>
              </a:rPr>
              <a:t>	(b) there is a monitoring system that allows a control loop to decide in real time to reallocate 			resources. </a:t>
            </a:r>
          </a:p>
          <a:p>
            <a:pPr marL="285750" indent="-285750" algn="just">
              <a:buFont typeface="Arial" panose="020B0604020202020204" pitchFamily="34" charset="0"/>
              <a:buChar char="•"/>
            </a:pPr>
            <a:r>
              <a:rPr lang="en-US" dirty="0">
                <a:solidFill>
                  <a:schemeClr val="bg1"/>
                </a:solidFill>
              </a:rPr>
              <a:t>Auto Scaling is supported by </a:t>
            </a:r>
            <a:r>
              <a:rPr lang="en-US" dirty="0" err="1">
                <a:solidFill>
                  <a:schemeClr val="bg1"/>
                </a:solidFill>
              </a:rPr>
              <a:t>PaaS</a:t>
            </a:r>
            <a:r>
              <a:rPr lang="en-US" dirty="0">
                <a:solidFill>
                  <a:schemeClr val="bg1"/>
                </a:solidFill>
              </a:rPr>
              <a:t> services such as Google App Engine</a:t>
            </a:r>
          </a:p>
          <a:p>
            <a:pPr marL="285750" indent="-285750" algn="just">
              <a:buFont typeface="Arial" panose="020B0604020202020204" pitchFamily="34" charset="0"/>
              <a:buChar char="•"/>
            </a:pPr>
            <a:r>
              <a:rPr lang="en-US" dirty="0">
                <a:solidFill>
                  <a:schemeClr val="bg1"/>
                </a:solidFill>
              </a:rPr>
              <a:t>Auto Scaling for </a:t>
            </a:r>
            <a:r>
              <a:rPr lang="en-US" dirty="0" err="1">
                <a:solidFill>
                  <a:schemeClr val="bg1"/>
                </a:solidFill>
              </a:rPr>
              <a:t>IaaS</a:t>
            </a:r>
            <a:r>
              <a:rPr lang="en-US" dirty="0">
                <a:solidFill>
                  <a:schemeClr val="bg1"/>
                </a:solidFill>
              </a:rPr>
              <a:t> is complicated due to the lack of standards</a:t>
            </a:r>
            <a:endParaRPr lang="en-IN" dirty="0">
              <a:solidFill>
                <a:schemeClr val="bg1"/>
              </a:solidFill>
            </a:endParaRPr>
          </a:p>
        </p:txBody>
      </p:sp>
    </p:spTree>
    <p:extLst>
      <p:ext uri="{BB962C8B-B14F-4D97-AF65-F5344CB8AC3E}">
        <p14:creationId xmlns:p14="http://schemas.microsoft.com/office/powerpoint/2010/main" val="757549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89D82-8283-171D-507E-D87AC9A44B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2F0094-1A55-F7D6-B1E1-003DFD5C3444}"/>
              </a:ext>
            </a:extLst>
          </p:cNvPr>
          <p:cNvSpPr>
            <a:spLocks noGrp="1"/>
          </p:cNvSpPr>
          <p:nvPr>
            <p:ph type="title"/>
          </p:nvPr>
        </p:nvSpPr>
        <p:spPr>
          <a:xfrm>
            <a:off x="123568" y="160638"/>
            <a:ext cx="11944864" cy="601362"/>
          </a:xfrm>
        </p:spPr>
        <p:txBody>
          <a:bodyPr>
            <a:normAutofit fontScale="90000"/>
          </a:bodyPr>
          <a:lstStyle/>
          <a:p>
            <a:r>
              <a:rPr lang="en-US" dirty="0"/>
              <a:t>MAP REDUCE</a:t>
            </a:r>
            <a:endParaRPr lang="en-IN" dirty="0"/>
          </a:p>
        </p:txBody>
      </p:sp>
      <p:pic>
        <p:nvPicPr>
          <p:cNvPr id="6" name="Picture 5">
            <a:extLst>
              <a:ext uri="{FF2B5EF4-FFF2-40B4-BE49-F238E27FC236}">
                <a16:creationId xmlns:a16="http://schemas.microsoft.com/office/drawing/2014/main" id="{5F1A2A71-BA28-0FA0-A070-EAE68E425147}"/>
              </a:ext>
            </a:extLst>
          </p:cNvPr>
          <p:cNvPicPr>
            <a:picLocks noChangeAspect="1"/>
          </p:cNvPicPr>
          <p:nvPr/>
        </p:nvPicPr>
        <p:blipFill>
          <a:blip r:embed="rId2"/>
          <a:stretch>
            <a:fillRect/>
          </a:stretch>
        </p:blipFill>
        <p:spPr>
          <a:xfrm>
            <a:off x="0" y="762000"/>
            <a:ext cx="12191999" cy="6096000"/>
          </a:xfrm>
          <a:prstGeom prst="rect">
            <a:avLst/>
          </a:prstGeom>
        </p:spPr>
      </p:pic>
    </p:spTree>
    <p:extLst>
      <p:ext uri="{BB962C8B-B14F-4D97-AF65-F5344CB8AC3E}">
        <p14:creationId xmlns:p14="http://schemas.microsoft.com/office/powerpoint/2010/main" val="390211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E0C2E01-60FC-4918-F9D8-F7BB52C99397}"/>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3482460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7164" y="21880"/>
            <a:ext cx="11285366" cy="966661"/>
          </a:xfrm>
        </p:spPr>
        <p:txBody>
          <a:bodyPr>
            <a:normAutofit fontScale="90000"/>
          </a:bodyPr>
          <a:lstStyle/>
          <a:p>
            <a:r>
              <a:rPr lang="en-IN" dirty="0"/>
              <a:t>Resource management and dynamic application scaling</a:t>
            </a:r>
          </a:p>
        </p:txBody>
      </p:sp>
      <p:sp>
        <p:nvSpPr>
          <p:cNvPr id="3" name="Text Placeholder 2"/>
          <p:cNvSpPr>
            <a:spLocks noGrp="1"/>
          </p:cNvSpPr>
          <p:nvPr>
            <p:ph type="body" idx="1"/>
          </p:nvPr>
        </p:nvSpPr>
        <p:spPr>
          <a:xfrm>
            <a:off x="82850" y="1326292"/>
            <a:ext cx="12002058" cy="5181599"/>
          </a:xfrm>
        </p:spPr>
        <p:txBody>
          <a:bodyPr>
            <a:normAutofit/>
          </a:bodyPr>
          <a:lstStyle/>
          <a:p>
            <a:pPr marL="285750" indent="-285750">
              <a:buFont typeface="Arial" panose="020B0604020202020204" pitchFamily="34" charset="0"/>
              <a:buChar char="•"/>
            </a:pPr>
            <a:r>
              <a:rPr lang="en-US" dirty="0">
                <a:solidFill>
                  <a:schemeClr val="bg1"/>
                </a:solidFill>
              </a:rPr>
              <a:t>The demand for computing resources, such as CPU cycles, primary and secondary storage, and network bandwidth, depends heavily on the volume of data processed by an application. </a:t>
            </a:r>
          </a:p>
          <a:p>
            <a:pPr marL="285750" indent="-285750">
              <a:buFont typeface="Arial" panose="020B0604020202020204" pitchFamily="34" charset="0"/>
              <a:buChar char="•"/>
            </a:pPr>
            <a:r>
              <a:rPr lang="en-US" dirty="0">
                <a:solidFill>
                  <a:schemeClr val="bg1"/>
                </a:solidFill>
              </a:rPr>
              <a:t>The demand for resources can be a function of the time of day, can monotonically increase or decrease in time, or can experience predictable or unpredictable peaks.</a:t>
            </a:r>
          </a:p>
          <a:p>
            <a:pPr marL="285750" indent="-285750">
              <a:buFont typeface="Arial" panose="020B0604020202020204" pitchFamily="34" charset="0"/>
              <a:buChar char="•"/>
            </a:pPr>
            <a:r>
              <a:rPr lang="en-US" dirty="0">
                <a:solidFill>
                  <a:schemeClr val="bg1"/>
                </a:solidFill>
              </a:rPr>
              <a:t>Example: A service for income tax processing will experience a peak around the tax filling deadline</a:t>
            </a:r>
          </a:p>
          <a:p>
            <a:pPr marL="285750" indent="-285750">
              <a:buFont typeface="Arial" panose="020B0604020202020204" pitchFamily="34" charset="0"/>
              <a:buChar char="•"/>
            </a:pPr>
            <a:r>
              <a:rPr lang="en-US" dirty="0">
                <a:solidFill>
                  <a:schemeClr val="bg1"/>
                </a:solidFill>
              </a:rPr>
              <a:t>The elasticity of a public cloud, the fact that it can supply to an application precisely the amount of resources it needs and that users pay only for the resources they consume are serious incentives to migrate to a public cloud. </a:t>
            </a:r>
          </a:p>
          <a:p>
            <a:pPr marL="285750" indent="-285750">
              <a:buFont typeface="Arial" panose="020B0604020202020204" pitchFamily="34" charset="0"/>
              <a:buChar char="•"/>
            </a:pPr>
            <a:r>
              <a:rPr lang="en-US" dirty="0">
                <a:solidFill>
                  <a:schemeClr val="bg1"/>
                </a:solidFill>
              </a:rPr>
              <a:t>The question we address is: How scaling can actually be implemented in a cloud when a very large number of applications exhibit this often unpredictable behavior</a:t>
            </a:r>
          </a:p>
        </p:txBody>
      </p:sp>
    </p:spTree>
    <p:extLst>
      <p:ext uri="{BB962C8B-B14F-4D97-AF65-F5344CB8AC3E}">
        <p14:creationId xmlns:p14="http://schemas.microsoft.com/office/powerpoint/2010/main" val="1160847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638" y="210751"/>
            <a:ext cx="11293605" cy="810741"/>
          </a:xfrm>
        </p:spPr>
        <p:txBody>
          <a:bodyPr>
            <a:normAutofit fontScale="90000"/>
          </a:bodyPr>
          <a:lstStyle/>
          <a:p>
            <a:r>
              <a:rPr lang="en-IN" dirty="0"/>
              <a:t>Resource management and dynamic application scaling</a:t>
            </a:r>
          </a:p>
        </p:txBody>
      </p:sp>
      <p:sp>
        <p:nvSpPr>
          <p:cNvPr id="3" name="Text Placeholder 2"/>
          <p:cNvSpPr>
            <a:spLocks noGrp="1"/>
          </p:cNvSpPr>
          <p:nvPr>
            <p:ph type="body" idx="1"/>
          </p:nvPr>
        </p:nvSpPr>
        <p:spPr>
          <a:xfrm>
            <a:off x="107565" y="1260388"/>
            <a:ext cx="7328933" cy="5338119"/>
          </a:xfrm>
        </p:spPr>
        <p:txBody>
          <a:bodyPr>
            <a:normAutofit fontScale="85000" lnSpcReduction="10000"/>
          </a:bodyPr>
          <a:lstStyle/>
          <a:p>
            <a:pPr marL="285750" indent="-285750">
              <a:buFont typeface="Arial" panose="020B0604020202020204" pitchFamily="34" charset="0"/>
              <a:buChar char="•"/>
            </a:pPr>
            <a:r>
              <a:rPr lang="en-US" dirty="0">
                <a:solidFill>
                  <a:schemeClr val="bg1"/>
                </a:solidFill>
              </a:rPr>
              <a:t>We distinguish two scaling modes: vertical and horizontal</a:t>
            </a:r>
          </a:p>
          <a:p>
            <a:pPr marL="285750" indent="-285750">
              <a:buFont typeface="Arial" panose="020B0604020202020204" pitchFamily="34" charset="0"/>
              <a:buChar char="•"/>
            </a:pPr>
            <a:r>
              <a:rPr lang="en-US" b="1" dirty="0">
                <a:solidFill>
                  <a:schemeClr val="bg1"/>
                </a:solidFill>
              </a:rPr>
              <a:t>Vertical scaling </a:t>
            </a:r>
            <a:r>
              <a:rPr lang="en-US" dirty="0">
                <a:solidFill>
                  <a:schemeClr val="bg1"/>
                </a:solidFill>
              </a:rPr>
              <a:t>keeps the number of VMs of an application constant, but increases the amount of resources allocated to each one of them. </a:t>
            </a:r>
          </a:p>
          <a:p>
            <a:pPr marL="742950" lvl="1" indent="-285750">
              <a:buFont typeface="Arial" panose="020B0604020202020204" pitchFamily="34" charset="0"/>
              <a:buChar char="•"/>
            </a:pPr>
            <a:r>
              <a:rPr lang="en-US" dirty="0">
                <a:solidFill>
                  <a:schemeClr val="bg1"/>
                </a:solidFill>
              </a:rPr>
              <a:t>This can be done either by migrating the VMs to more powerful servers or by keeping the VMs on the same servers but increasing their share of the CPU time. </a:t>
            </a:r>
          </a:p>
          <a:p>
            <a:pPr marL="742950" lvl="1" indent="-285750">
              <a:buFont typeface="Arial" panose="020B0604020202020204" pitchFamily="34" charset="0"/>
              <a:buChar char="•"/>
            </a:pPr>
            <a:r>
              <a:rPr lang="en-US" dirty="0">
                <a:solidFill>
                  <a:schemeClr val="bg1"/>
                </a:solidFill>
              </a:rPr>
              <a:t>The first alternative involves additional overhead; the VM is stopped, a snapshot of it is taken, the file is transported to a more powerful server, and, finally, the VM is restated at the new site</a:t>
            </a:r>
          </a:p>
          <a:p>
            <a:pPr marL="285750" indent="-285750">
              <a:buFont typeface="Arial" panose="020B0604020202020204" pitchFamily="34" charset="0"/>
              <a:buChar char="•"/>
            </a:pPr>
            <a:r>
              <a:rPr lang="en-US" b="1" dirty="0">
                <a:solidFill>
                  <a:schemeClr val="bg1"/>
                </a:solidFill>
              </a:rPr>
              <a:t>Horizontal scaling </a:t>
            </a:r>
            <a:r>
              <a:rPr lang="en-US" dirty="0">
                <a:solidFill>
                  <a:schemeClr val="bg1"/>
                </a:solidFill>
              </a:rPr>
              <a:t>is the most common mode of scaling on a cloud; it is done by increasing the number of VMs as the load increases and reducing the number of VMs when the load decreases. </a:t>
            </a:r>
          </a:p>
          <a:p>
            <a:pPr marL="742950" lvl="1" indent="-285750">
              <a:buFont typeface="Arial" panose="020B0604020202020204" pitchFamily="34" charset="0"/>
              <a:buChar char="•"/>
            </a:pPr>
            <a:r>
              <a:rPr lang="en-US" dirty="0">
                <a:solidFill>
                  <a:schemeClr val="bg1"/>
                </a:solidFill>
              </a:rPr>
              <a:t>Often, this leads to an increase in communication bandwidth consumed by the application. </a:t>
            </a:r>
          </a:p>
          <a:p>
            <a:pPr marL="742950" lvl="1" indent="-285750">
              <a:buFont typeface="Arial" panose="020B0604020202020204" pitchFamily="34" charset="0"/>
              <a:buChar char="•"/>
            </a:pPr>
            <a:r>
              <a:rPr lang="en-US" dirty="0">
                <a:solidFill>
                  <a:schemeClr val="bg1"/>
                </a:solidFill>
              </a:rPr>
              <a:t>Load balancing among the running VMs is critical to this mode of operation. For a very large application, multiple load balancers may need to cooperate with one another. </a:t>
            </a:r>
          </a:p>
          <a:p>
            <a:pPr marL="742950" lvl="1" indent="-285750">
              <a:buFont typeface="Arial" panose="020B0604020202020204" pitchFamily="34" charset="0"/>
              <a:buChar char="•"/>
            </a:pPr>
            <a:r>
              <a:rPr lang="en-US" dirty="0">
                <a:solidFill>
                  <a:schemeClr val="bg1"/>
                </a:solidFill>
              </a:rPr>
              <a:t>In some instances the load balancing is done by a front-end server that distributes incoming requests of a transaction-oriented system to back-end servers.</a:t>
            </a:r>
          </a:p>
        </p:txBody>
      </p:sp>
      <p:pic>
        <p:nvPicPr>
          <p:cNvPr id="5" name="Picture 4">
            <a:extLst>
              <a:ext uri="{FF2B5EF4-FFF2-40B4-BE49-F238E27FC236}">
                <a16:creationId xmlns:a16="http://schemas.microsoft.com/office/drawing/2014/main" id="{F76C2F29-53BC-9AB8-0A0F-578FF9FEFD1D}"/>
              </a:ext>
            </a:extLst>
          </p:cNvPr>
          <p:cNvPicPr>
            <a:picLocks noChangeAspect="1"/>
          </p:cNvPicPr>
          <p:nvPr/>
        </p:nvPicPr>
        <p:blipFill>
          <a:blip r:embed="rId2"/>
          <a:stretch>
            <a:fillRect/>
          </a:stretch>
        </p:blipFill>
        <p:spPr>
          <a:xfrm>
            <a:off x="7630122" y="1767696"/>
            <a:ext cx="4397121" cy="4511806"/>
          </a:xfrm>
          <a:prstGeom prst="rect">
            <a:avLst/>
          </a:prstGeom>
        </p:spPr>
      </p:pic>
    </p:spTree>
    <p:extLst>
      <p:ext uri="{BB962C8B-B14F-4D97-AF65-F5344CB8AC3E}">
        <p14:creationId xmlns:p14="http://schemas.microsoft.com/office/powerpoint/2010/main" val="3464253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11104134" cy="810741"/>
          </a:xfrm>
        </p:spPr>
        <p:txBody>
          <a:bodyPr>
            <a:normAutofit fontScale="90000"/>
          </a:bodyPr>
          <a:lstStyle/>
          <a:p>
            <a:r>
              <a:rPr lang="en-IN" dirty="0"/>
              <a:t>Resource management and dynamic application scaling</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55373" y="1569307"/>
            <a:ext cx="11714206" cy="428161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An application should be designed to support scaling. </a:t>
            </a:r>
          </a:p>
          <a:p>
            <a:pPr marL="285750" indent="-285750">
              <a:buFont typeface="Arial" panose="020B0604020202020204" pitchFamily="34" charset="0"/>
              <a:buChar char="•"/>
            </a:pPr>
            <a:r>
              <a:rPr lang="en-US" dirty="0">
                <a:solidFill>
                  <a:schemeClr val="bg1"/>
                </a:solidFill>
              </a:rPr>
              <a:t>In the case of a </a:t>
            </a:r>
            <a:r>
              <a:rPr lang="en-US" b="1" dirty="0">
                <a:solidFill>
                  <a:schemeClr val="bg1"/>
                </a:solidFill>
              </a:rPr>
              <a:t>modularly divisible application</a:t>
            </a:r>
            <a:r>
              <a:rPr lang="en-US" dirty="0">
                <a:solidFill>
                  <a:schemeClr val="bg1"/>
                </a:solidFill>
              </a:rPr>
              <a:t>, the workload partitioning is static, it is decided a priori, and cannot be changed; thus, the only alternative is vertical scaling. </a:t>
            </a:r>
          </a:p>
          <a:p>
            <a:pPr marL="285750" indent="-285750">
              <a:buFont typeface="Arial" panose="020B0604020202020204" pitchFamily="34" charset="0"/>
              <a:buChar char="•"/>
            </a:pPr>
            <a:r>
              <a:rPr lang="en-US" dirty="0">
                <a:solidFill>
                  <a:schemeClr val="bg1"/>
                </a:solidFill>
              </a:rPr>
              <a:t>In the case of an </a:t>
            </a:r>
            <a:r>
              <a:rPr lang="en-US" b="1" dirty="0">
                <a:solidFill>
                  <a:schemeClr val="bg1"/>
                </a:solidFill>
              </a:rPr>
              <a:t>arbitrarily divisible application </a:t>
            </a:r>
            <a:r>
              <a:rPr lang="en-US" dirty="0">
                <a:solidFill>
                  <a:schemeClr val="bg1"/>
                </a:solidFill>
              </a:rPr>
              <a:t>the workload can be partitioned dynamically; as the load increases, the system can allocate additional VMs to process the additional workload. </a:t>
            </a:r>
          </a:p>
          <a:p>
            <a:pPr marL="285750" indent="-285750">
              <a:buFont typeface="Arial" panose="020B0604020202020204" pitchFamily="34" charset="0"/>
              <a:buChar char="•"/>
            </a:pPr>
            <a:r>
              <a:rPr lang="en-US" dirty="0">
                <a:solidFill>
                  <a:schemeClr val="bg1"/>
                </a:solidFill>
              </a:rPr>
              <a:t>Most cloud applications belong to this class, which justifies our statement that </a:t>
            </a:r>
            <a:r>
              <a:rPr lang="en-US" b="1" dirty="0">
                <a:solidFill>
                  <a:schemeClr val="bg1"/>
                </a:solidFill>
              </a:rPr>
              <a:t>horizontal scaling </a:t>
            </a:r>
            <a:r>
              <a:rPr lang="en-US" dirty="0">
                <a:solidFill>
                  <a:schemeClr val="bg1"/>
                </a:solidFill>
              </a:rPr>
              <a:t>is the </a:t>
            </a:r>
            <a:r>
              <a:rPr lang="en-US" b="1" dirty="0">
                <a:solidFill>
                  <a:schemeClr val="bg1"/>
                </a:solidFill>
              </a:rPr>
              <a:t>most common scaling </a:t>
            </a:r>
            <a:r>
              <a:rPr lang="en-US" dirty="0">
                <a:solidFill>
                  <a:schemeClr val="bg1"/>
                </a:solidFill>
              </a:rPr>
              <a:t>mode.</a:t>
            </a:r>
          </a:p>
        </p:txBody>
      </p:sp>
    </p:spTree>
    <p:extLst>
      <p:ext uri="{BB962C8B-B14F-4D97-AF65-F5344CB8AC3E}">
        <p14:creationId xmlns:p14="http://schemas.microsoft.com/office/powerpoint/2010/main" val="6869057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0216" y="324021"/>
            <a:ext cx="11178747" cy="810741"/>
          </a:xfrm>
        </p:spPr>
        <p:txBody>
          <a:bodyPr>
            <a:normAutofit fontScale="90000"/>
          </a:bodyPr>
          <a:lstStyle/>
          <a:p>
            <a:r>
              <a:rPr lang="en-IN" dirty="0"/>
              <a:t>Resource management and dynamic application scaling</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2"/>
            <a:ext cx="11714206" cy="5377249"/>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Mapping a computation means to assign suitable physical servers to the application. </a:t>
            </a:r>
          </a:p>
          <a:p>
            <a:pPr marL="285750" indent="-285750">
              <a:buFont typeface="Arial" panose="020B0604020202020204" pitchFamily="34" charset="0"/>
              <a:buChar char="•"/>
            </a:pPr>
            <a:r>
              <a:rPr lang="en-US" dirty="0">
                <a:solidFill>
                  <a:schemeClr val="bg1"/>
                </a:solidFill>
              </a:rPr>
              <a:t>A very important first step in application processing is to identify the type of application and map it accordingly.</a:t>
            </a:r>
          </a:p>
          <a:p>
            <a:pPr marL="285750" indent="-285750">
              <a:buFont typeface="Arial" panose="020B0604020202020204" pitchFamily="34" charset="0"/>
              <a:buChar char="•"/>
            </a:pPr>
            <a:r>
              <a:rPr lang="en-US" dirty="0">
                <a:solidFill>
                  <a:schemeClr val="bg1"/>
                </a:solidFill>
              </a:rPr>
              <a:t>Example, a communication-intensive application should be mapped to a powerful server to minimize the network traffic. This may increase the cost per unit of CPU usage, but it will decrease the computing time and probably reduce the overall cost for the user. </a:t>
            </a:r>
          </a:p>
          <a:p>
            <a:pPr marL="285750" indent="-285750">
              <a:buFont typeface="Arial" panose="020B0604020202020204" pitchFamily="34" charset="0"/>
              <a:buChar char="•"/>
            </a:pPr>
            <a:r>
              <a:rPr lang="en-US" dirty="0">
                <a:solidFill>
                  <a:schemeClr val="bg1"/>
                </a:solidFill>
              </a:rPr>
              <a:t>At the same time, it will reduce the network traffic, a highly desirable effect from the perspective of the cloud service provider</a:t>
            </a:r>
          </a:p>
          <a:p>
            <a:pPr marL="285750" indent="-285750">
              <a:buFont typeface="Arial" panose="020B0604020202020204" pitchFamily="34" charset="0"/>
              <a:buChar char="•"/>
            </a:pPr>
            <a:r>
              <a:rPr lang="en-IN" dirty="0">
                <a:solidFill>
                  <a:schemeClr val="bg1"/>
                </a:solidFill>
              </a:rPr>
              <a:t>To scale up and </a:t>
            </a:r>
            <a:r>
              <a:rPr lang="en-US" dirty="0">
                <a:solidFill>
                  <a:schemeClr val="bg1"/>
                </a:solidFill>
              </a:rPr>
              <a:t>down a compute-intensive application, a good strategy is to increase or decrease the number of VMs or instances. </a:t>
            </a:r>
          </a:p>
          <a:p>
            <a:pPr marL="285750" indent="-285750">
              <a:buFont typeface="Arial" panose="020B0604020202020204" pitchFamily="34" charset="0"/>
              <a:buChar char="•"/>
            </a:pPr>
            <a:r>
              <a:rPr lang="en-US" dirty="0">
                <a:solidFill>
                  <a:schemeClr val="bg1"/>
                </a:solidFill>
              </a:rPr>
              <a:t>Because the load is relatively stable, the overhead of starting up or terminating an instance does not increase significantly the computing time or the cost.</a:t>
            </a:r>
          </a:p>
        </p:txBody>
      </p:sp>
    </p:spTree>
    <p:extLst>
      <p:ext uri="{BB962C8B-B14F-4D97-AF65-F5344CB8AC3E}">
        <p14:creationId xmlns:p14="http://schemas.microsoft.com/office/powerpoint/2010/main" val="2222904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1" y="284892"/>
            <a:ext cx="11153562" cy="810741"/>
          </a:xfrm>
        </p:spPr>
        <p:txBody>
          <a:bodyPr>
            <a:normAutofit fontScale="90000"/>
          </a:bodyPr>
          <a:lstStyle/>
          <a:p>
            <a:r>
              <a:rPr lang="en-IN" dirty="0"/>
              <a:t>Resource management and dynamic application scaling</a:t>
            </a:r>
          </a:p>
        </p:txBody>
      </p:sp>
      <p:sp>
        <p:nvSpPr>
          <p:cNvPr id="3" name="Text Placeholder 2"/>
          <p:cNvSpPr>
            <a:spLocks noGrp="1"/>
          </p:cNvSpPr>
          <p:nvPr>
            <p:ph type="body" idx="1"/>
          </p:nvPr>
        </p:nvSpPr>
        <p:spPr>
          <a:xfrm>
            <a:off x="156519" y="1134762"/>
            <a:ext cx="11335265" cy="5150707"/>
          </a:xfrm>
        </p:spPr>
        <p:txBody>
          <a:bodyPr>
            <a:normAutofit/>
          </a:bodyPr>
          <a:lstStyle/>
          <a:p>
            <a:endParaRPr lang="en-IN" dirty="0">
              <a:solidFill>
                <a:schemeClr val="bg1"/>
              </a:solidFill>
            </a:endParaRPr>
          </a:p>
          <a:p>
            <a:endParaRPr lang="en-US" dirty="0"/>
          </a:p>
        </p:txBody>
      </p:sp>
      <p:sp>
        <p:nvSpPr>
          <p:cNvPr id="4" name="Text Placeholder 2"/>
          <p:cNvSpPr txBox="1">
            <a:spLocks/>
          </p:cNvSpPr>
          <p:nvPr/>
        </p:nvSpPr>
        <p:spPr>
          <a:xfrm>
            <a:off x="230659" y="1287163"/>
            <a:ext cx="11714206" cy="5369010"/>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bg2">
                    <a:lumMod val="75000"/>
                  </a:schemeClr>
                </a:solidFill>
                <a:effectLst/>
                <a:latin typeface="+mn-lt"/>
                <a:ea typeface="+mn-ea"/>
                <a:cs typeface="+mn-cs"/>
              </a:defRPr>
            </a:lvl1pPr>
            <a:lvl2pPr marL="457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marL="285750" indent="-285750">
              <a:buFont typeface="Arial" panose="020B0604020202020204" pitchFamily="34" charset="0"/>
              <a:buChar char="•"/>
            </a:pPr>
            <a:r>
              <a:rPr lang="en-US" dirty="0">
                <a:solidFill>
                  <a:schemeClr val="bg1"/>
                </a:solidFill>
              </a:rPr>
              <a:t>There are several strategies to support scaling. </a:t>
            </a:r>
          </a:p>
          <a:p>
            <a:pPr marL="285750" indent="-285750">
              <a:buFont typeface="Arial" panose="020B0604020202020204" pitchFamily="34" charset="0"/>
              <a:buChar char="•"/>
            </a:pPr>
            <a:r>
              <a:rPr lang="en-US" b="1" dirty="0">
                <a:solidFill>
                  <a:schemeClr val="bg1"/>
                </a:solidFill>
              </a:rPr>
              <a:t>Automatic VM scaling </a:t>
            </a:r>
            <a:r>
              <a:rPr lang="en-US" dirty="0">
                <a:solidFill>
                  <a:schemeClr val="bg1"/>
                </a:solidFill>
              </a:rPr>
              <a:t>uses predefined metrics, e.g., CPU utilization, to make scaling decisions. </a:t>
            </a:r>
          </a:p>
          <a:p>
            <a:pPr marL="742950" lvl="1" indent="-285750">
              <a:buFont typeface="Arial" panose="020B0604020202020204" pitchFamily="34" charset="0"/>
              <a:buChar char="•"/>
            </a:pPr>
            <a:r>
              <a:rPr lang="en-US" dirty="0">
                <a:solidFill>
                  <a:schemeClr val="bg1"/>
                </a:solidFill>
              </a:rPr>
              <a:t>Automatic scaling requires sensors to monitor the state of VMs and servers; controllers make decisions based on the information about the state of the cloud, often using a state machine model for decision making. </a:t>
            </a:r>
          </a:p>
          <a:p>
            <a:pPr marL="742950" lvl="1" indent="-285750">
              <a:buFont typeface="Arial" panose="020B0604020202020204" pitchFamily="34" charset="0"/>
              <a:buChar char="•"/>
            </a:pPr>
            <a:r>
              <a:rPr lang="en-US" dirty="0">
                <a:solidFill>
                  <a:schemeClr val="bg1"/>
                </a:solidFill>
              </a:rPr>
              <a:t>Example: Amazon and </a:t>
            </a:r>
            <a:r>
              <a:rPr lang="en-US" dirty="0" err="1">
                <a:solidFill>
                  <a:schemeClr val="bg1"/>
                </a:solidFill>
              </a:rPr>
              <a:t>Rightscale</a:t>
            </a:r>
            <a:endParaRPr lang="en-US" dirty="0">
              <a:solidFill>
                <a:schemeClr val="bg1"/>
              </a:solidFill>
            </a:endParaRPr>
          </a:p>
          <a:p>
            <a:pPr marL="285750" indent="-285750">
              <a:buFont typeface="Arial" panose="020B0604020202020204" pitchFamily="34" charset="0"/>
              <a:buChar char="•"/>
            </a:pPr>
            <a:r>
              <a:rPr lang="en-US" b="1" dirty="0" err="1">
                <a:solidFill>
                  <a:schemeClr val="bg1"/>
                </a:solidFill>
              </a:rPr>
              <a:t>Nonscalable</a:t>
            </a:r>
            <a:r>
              <a:rPr lang="en-US" b="1" dirty="0">
                <a:solidFill>
                  <a:schemeClr val="bg1"/>
                </a:solidFill>
              </a:rPr>
              <a:t> </a:t>
            </a:r>
            <a:r>
              <a:rPr lang="en-US" dirty="0">
                <a:solidFill>
                  <a:schemeClr val="bg1"/>
                </a:solidFill>
              </a:rPr>
              <a:t>or single-load balancers are also used for horizontal scaling. </a:t>
            </a:r>
          </a:p>
          <a:p>
            <a:pPr marL="742950" lvl="1" indent="-285750">
              <a:buFont typeface="Arial" panose="020B0604020202020204" pitchFamily="34" charset="0"/>
              <a:buChar char="•"/>
            </a:pPr>
            <a:r>
              <a:rPr lang="en-US" dirty="0">
                <a:solidFill>
                  <a:schemeClr val="bg1"/>
                </a:solidFill>
              </a:rPr>
              <a:t>The Elastic Load Balancing service from Amazon automatically distributes incoming application traffic across multiple EC2 instances. </a:t>
            </a:r>
          </a:p>
          <a:p>
            <a:pPr marL="742950" lvl="1" indent="-285750">
              <a:buFont typeface="Arial" panose="020B0604020202020204" pitchFamily="34" charset="0"/>
              <a:buChar char="•"/>
            </a:pPr>
            <a:r>
              <a:rPr lang="en-US" dirty="0">
                <a:solidFill>
                  <a:schemeClr val="bg1"/>
                </a:solidFill>
              </a:rPr>
              <a:t>Another service, the Elastic Beanstalk, allows dynamic scaling between a low and a high number of instances specified by the user. </a:t>
            </a:r>
          </a:p>
          <a:p>
            <a:pPr marL="742950" lvl="1" indent="-285750">
              <a:buFont typeface="Arial" panose="020B0604020202020204" pitchFamily="34" charset="0"/>
              <a:buChar char="•"/>
            </a:pPr>
            <a:r>
              <a:rPr lang="en-US" dirty="0">
                <a:solidFill>
                  <a:schemeClr val="bg1"/>
                </a:solidFill>
              </a:rPr>
              <a:t>The cloud user usually has to pay for the more sophisticated scaling services such as Elastic Beanstalk.</a:t>
            </a:r>
          </a:p>
        </p:txBody>
      </p:sp>
    </p:spTree>
    <p:extLst>
      <p:ext uri="{BB962C8B-B14F-4D97-AF65-F5344CB8AC3E}">
        <p14:creationId xmlns:p14="http://schemas.microsoft.com/office/powerpoint/2010/main" val="3729708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8266" y="1173763"/>
            <a:ext cx="11565452" cy="5531837"/>
          </a:xfrm>
        </p:spPr>
        <p:txBody>
          <a:bodyPr>
            <a:normAutofit/>
          </a:bodyPr>
          <a:lstStyle/>
          <a:p>
            <a:pPr marL="285750" indent="-285750">
              <a:buFont typeface="Arial" panose="020B0604020202020204" pitchFamily="34" charset="0"/>
              <a:buChar char="•"/>
            </a:pPr>
            <a:r>
              <a:rPr lang="en-US" dirty="0">
                <a:solidFill>
                  <a:schemeClr val="bg1"/>
                </a:solidFill>
              </a:rPr>
              <a:t>A policy typically refers to the principal guiding decisions, whereas mechanisms represent the means to implement policies</a:t>
            </a:r>
          </a:p>
          <a:p>
            <a:pPr marL="285750" indent="-285750">
              <a:buFont typeface="Arial" panose="020B0604020202020204" pitchFamily="34" charset="0"/>
              <a:buChar char="•"/>
            </a:pPr>
            <a:r>
              <a:rPr lang="en-US" sz="2000" dirty="0">
                <a:solidFill>
                  <a:schemeClr val="bg1"/>
                </a:solidFill>
              </a:rPr>
              <a:t>Cloud resource management policies can be loosely grouped into five classes: </a:t>
            </a:r>
          </a:p>
          <a:p>
            <a:r>
              <a:rPr lang="en-US" sz="2000" dirty="0">
                <a:solidFill>
                  <a:schemeClr val="bg1"/>
                </a:solidFill>
              </a:rPr>
              <a:t>	1. </a:t>
            </a:r>
            <a:r>
              <a:rPr lang="en-US" sz="2000" b="1" dirty="0">
                <a:solidFill>
                  <a:schemeClr val="bg1"/>
                </a:solidFill>
              </a:rPr>
              <a:t>Admission control</a:t>
            </a:r>
            <a:r>
              <a:rPr lang="en-US" sz="2000" dirty="0">
                <a:solidFill>
                  <a:schemeClr val="bg1"/>
                </a:solidFill>
              </a:rPr>
              <a:t>. The explicit goal of an admission control policy is to prevent the system from 		accepting workloads in violation of high-level system policies; for example, a system may not 		accept an additional workload that would prevent it from completing work already in 				progress or contracted</a:t>
            </a:r>
          </a:p>
          <a:p>
            <a:r>
              <a:rPr lang="en-US" sz="2000" dirty="0">
                <a:solidFill>
                  <a:schemeClr val="bg1"/>
                </a:solidFill>
              </a:rPr>
              <a:t>	2. </a:t>
            </a:r>
            <a:r>
              <a:rPr lang="en-US" sz="2000" b="1" dirty="0">
                <a:solidFill>
                  <a:schemeClr val="bg1"/>
                </a:solidFill>
              </a:rPr>
              <a:t>Capacity allocation</a:t>
            </a:r>
            <a:r>
              <a:rPr lang="en-US" sz="2000" dirty="0">
                <a:solidFill>
                  <a:schemeClr val="bg1"/>
                </a:solidFill>
              </a:rPr>
              <a:t>. Capacity allocation means to allocate resources for individual instances; 		an instance is an activation of a service.</a:t>
            </a:r>
          </a:p>
          <a:p>
            <a:r>
              <a:rPr lang="en-US" sz="2000" dirty="0">
                <a:solidFill>
                  <a:schemeClr val="bg1"/>
                </a:solidFill>
              </a:rPr>
              <a:t>	3. </a:t>
            </a:r>
            <a:r>
              <a:rPr lang="en-US" sz="2000" b="1" dirty="0">
                <a:solidFill>
                  <a:schemeClr val="bg1"/>
                </a:solidFill>
              </a:rPr>
              <a:t>Quality-of-service (</a:t>
            </a:r>
            <a:r>
              <a:rPr lang="en-US" sz="2000" b="1" dirty="0" err="1">
                <a:solidFill>
                  <a:schemeClr val="bg1"/>
                </a:solidFill>
              </a:rPr>
              <a:t>QoS</a:t>
            </a:r>
            <a:r>
              <a:rPr lang="en-US" sz="2000" b="1" dirty="0">
                <a:solidFill>
                  <a:schemeClr val="bg1"/>
                </a:solidFill>
              </a:rPr>
              <a:t>) guarantees</a:t>
            </a:r>
            <a:r>
              <a:rPr lang="en-US" sz="2000" dirty="0">
                <a:solidFill>
                  <a:schemeClr val="bg1"/>
                </a:solidFill>
              </a:rPr>
              <a:t>. Quality of service is that aspect of resource management 		that is probably the most difficult to address and, at the same time, possibly the most critical to 		the future of cloud computing.</a:t>
            </a:r>
            <a:endParaRPr lang="en-IN" sz="2000" dirty="0">
              <a:solidFill>
                <a:schemeClr val="bg1"/>
              </a:solidFill>
            </a:endParaRPr>
          </a:p>
        </p:txBody>
      </p:sp>
      <p:sp>
        <p:nvSpPr>
          <p:cNvPr id="4" name="Title 1"/>
          <p:cNvSpPr txBox="1">
            <a:spLocks/>
          </p:cNvSpPr>
          <p:nvPr/>
        </p:nvSpPr>
        <p:spPr>
          <a:xfrm>
            <a:off x="824255" y="0"/>
            <a:ext cx="10667529" cy="810741"/>
          </a:xfrm>
          <a:prstGeom prst="rect">
            <a:avLst/>
          </a:prstGeom>
          <a:effectLst/>
        </p:spPr>
        <p:txBody>
          <a:bodyPr vert="horz" lIns="91440" tIns="45720" rIns="91440" bIns="45720" rtlCol="0" anchor="b">
            <a:normAutofit fontScale="77500" lnSpcReduction="20000"/>
          </a:bodyPr>
          <a:lstStyle>
            <a:lvl1pPr algn="l" defTabSz="457200" rtl="0" eaLnBrk="1" latinLnBrk="0" hangingPunct="1">
              <a:spcBef>
                <a:spcPct val="0"/>
              </a:spcBef>
              <a:buNone/>
              <a:defRPr sz="3600" b="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Policies and mechanisms for resource management</a:t>
            </a:r>
            <a:endParaRPr lang="en-IN" dirty="0"/>
          </a:p>
        </p:txBody>
      </p:sp>
    </p:spTree>
    <p:extLst>
      <p:ext uri="{BB962C8B-B14F-4D97-AF65-F5344CB8AC3E}">
        <p14:creationId xmlns:p14="http://schemas.microsoft.com/office/powerpoint/2010/main" val="2353049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11260653" cy="810741"/>
          </a:xfrm>
        </p:spPr>
        <p:txBody>
          <a:bodyPr>
            <a:normAutofit fontScale="90000"/>
          </a:bodyPr>
          <a:lstStyle/>
          <a:p>
            <a:r>
              <a:rPr lang="en-US" dirty="0"/>
              <a:t>Policies and mechanisms for resource management</a:t>
            </a:r>
            <a:endParaRPr lang="en-IN" dirty="0"/>
          </a:p>
        </p:txBody>
      </p:sp>
      <p:sp>
        <p:nvSpPr>
          <p:cNvPr id="3" name="Text Placeholder 2"/>
          <p:cNvSpPr>
            <a:spLocks noGrp="1"/>
          </p:cNvSpPr>
          <p:nvPr>
            <p:ph type="body" idx="1"/>
          </p:nvPr>
        </p:nvSpPr>
        <p:spPr>
          <a:xfrm>
            <a:off x="197708" y="1134762"/>
            <a:ext cx="11821297" cy="5661454"/>
          </a:xfrm>
        </p:spPr>
        <p:txBody>
          <a:bodyPr/>
          <a:lstStyle/>
          <a:p>
            <a:r>
              <a:rPr lang="en-US" dirty="0"/>
              <a:t>	</a:t>
            </a:r>
            <a:r>
              <a:rPr lang="en-US" dirty="0">
                <a:solidFill>
                  <a:schemeClr val="bg1"/>
                </a:solidFill>
              </a:rPr>
              <a:t>4. </a:t>
            </a:r>
            <a:r>
              <a:rPr lang="en-US" b="1" dirty="0">
                <a:solidFill>
                  <a:schemeClr val="bg1"/>
                </a:solidFill>
              </a:rPr>
              <a:t>Load balancing </a:t>
            </a:r>
            <a:r>
              <a:rPr lang="en-US" dirty="0">
                <a:solidFill>
                  <a:schemeClr val="bg1"/>
                </a:solidFill>
              </a:rPr>
              <a:t>and 5. </a:t>
            </a:r>
            <a:r>
              <a:rPr lang="en-US" b="1" dirty="0">
                <a:solidFill>
                  <a:schemeClr val="bg1"/>
                </a:solidFill>
              </a:rPr>
              <a:t>Energy optimization</a:t>
            </a:r>
            <a:r>
              <a:rPr lang="en-US" dirty="0">
                <a:solidFill>
                  <a:schemeClr val="bg1"/>
                </a:solidFill>
              </a:rPr>
              <a:t>. Load balancing and energy optimization are 				correlated and affect the cost of providing the services</a:t>
            </a:r>
          </a:p>
          <a:p>
            <a:pPr marL="742950" lvl="1" indent="-285750">
              <a:buFont typeface="Arial" panose="020B0604020202020204" pitchFamily="34" charset="0"/>
              <a:buChar char="•"/>
            </a:pPr>
            <a:r>
              <a:rPr lang="en-US" dirty="0">
                <a:solidFill>
                  <a:schemeClr val="bg1"/>
                </a:solidFill>
              </a:rPr>
              <a:t>The common meaning of the term load balancing is that of evenly distributing the load to a set of servers. For example, consider the case of four identical servers, A, B,C, and D, whose relative loads are 80%, 60%, 40%, and 20%, respectively, of their capacity. As a result of perfect load balancing, all servers would end with the same load − 50% of each server’s capacity. </a:t>
            </a:r>
          </a:p>
          <a:p>
            <a:pPr marL="742950" lvl="1" indent="-285750">
              <a:buFont typeface="Arial" panose="020B0604020202020204" pitchFamily="34" charset="0"/>
              <a:buChar char="•"/>
            </a:pPr>
            <a:r>
              <a:rPr lang="en-US" dirty="0">
                <a:solidFill>
                  <a:schemeClr val="bg1"/>
                </a:solidFill>
              </a:rPr>
              <a:t>In cloud computing a critical goal is minimizing the cost of providing the service and, in particular, minimizing the energy consumption</a:t>
            </a:r>
          </a:p>
          <a:p>
            <a:pPr marL="742950" lvl="1" indent="-285750">
              <a:buFont typeface="Arial" panose="020B0604020202020204" pitchFamily="34" charset="0"/>
              <a:buChar char="•"/>
            </a:pPr>
            <a:r>
              <a:rPr lang="en-US" dirty="0">
                <a:solidFill>
                  <a:schemeClr val="bg1"/>
                </a:solidFill>
              </a:rPr>
              <a:t>This leads to a different meaning of the term load balancing; instead of having the load evenly distributed among all servers, we want to concentrate it and use the smallest number of servers while switching the others to standby mode, a state in which a server uses less energy</a:t>
            </a:r>
          </a:p>
          <a:p>
            <a:pPr marL="285750" indent="-285750">
              <a:buFont typeface="Arial" panose="020B0604020202020204" pitchFamily="34" charset="0"/>
              <a:buChar char="•"/>
            </a:pPr>
            <a:r>
              <a:rPr lang="en-US" dirty="0">
                <a:solidFill>
                  <a:schemeClr val="bg1"/>
                </a:solidFill>
              </a:rPr>
              <a:t>Many techniques are concentrated on system performance in terms of throughput and time in system, but they rarely include energy tradeoffs or </a:t>
            </a:r>
            <a:r>
              <a:rPr lang="en-US" dirty="0" err="1">
                <a:solidFill>
                  <a:schemeClr val="bg1"/>
                </a:solidFill>
              </a:rPr>
              <a:t>QoS</a:t>
            </a:r>
            <a:r>
              <a:rPr lang="en-US" dirty="0">
                <a:solidFill>
                  <a:schemeClr val="bg1"/>
                </a:solidFill>
              </a:rPr>
              <a:t> guarantees. </a:t>
            </a:r>
          </a:p>
          <a:p>
            <a:pPr marL="285750" indent="-285750">
              <a:buFont typeface="Arial" panose="020B0604020202020204" pitchFamily="34" charset="0"/>
              <a:buChar char="•"/>
            </a:pPr>
            <a:r>
              <a:rPr lang="en-US" dirty="0">
                <a:solidFill>
                  <a:schemeClr val="bg1"/>
                </a:solidFill>
              </a:rPr>
              <a:t>Some techniques are based on unrealistic assumptions; for example, capacity allocation is viewed as an optimization problem, but under the assumption that servers are protected from overload.</a:t>
            </a:r>
          </a:p>
        </p:txBody>
      </p:sp>
    </p:spTree>
    <p:extLst>
      <p:ext uri="{BB962C8B-B14F-4D97-AF65-F5344CB8AC3E}">
        <p14:creationId xmlns:p14="http://schemas.microsoft.com/office/powerpoint/2010/main" val="274928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0"/>
            <a:ext cx="11392458" cy="1095633"/>
          </a:xfrm>
        </p:spPr>
        <p:txBody>
          <a:bodyPr>
            <a:normAutofit fontScale="90000"/>
          </a:bodyPr>
          <a:lstStyle/>
          <a:p>
            <a:r>
              <a:rPr lang="en-US" dirty="0"/>
              <a:t>Policies and mechanisms for resource management</a:t>
            </a:r>
            <a:endParaRPr lang="en-IN" dirty="0"/>
          </a:p>
        </p:txBody>
      </p:sp>
      <p:sp>
        <p:nvSpPr>
          <p:cNvPr id="3" name="Text Placeholder 2"/>
          <p:cNvSpPr>
            <a:spLocks noGrp="1"/>
          </p:cNvSpPr>
          <p:nvPr>
            <p:ph type="body" idx="1"/>
          </p:nvPr>
        </p:nvSpPr>
        <p:spPr>
          <a:xfrm>
            <a:off x="271849" y="1134762"/>
            <a:ext cx="11582399" cy="5628503"/>
          </a:xfrm>
        </p:spPr>
        <p:txBody>
          <a:bodyPr>
            <a:normAutofit/>
          </a:bodyPr>
          <a:lstStyle/>
          <a:p>
            <a:pPr marL="285750" indent="-285750" algn="just">
              <a:buFont typeface="Arial" panose="020B0604020202020204" pitchFamily="34" charset="0"/>
              <a:buChar char="•"/>
            </a:pPr>
            <a:r>
              <a:rPr lang="en-US" dirty="0">
                <a:solidFill>
                  <a:schemeClr val="bg1"/>
                </a:solidFill>
              </a:rPr>
              <a:t>Allocation techniques in computer clouds must be based on a disciplined approach rather than ad hoc methods. </a:t>
            </a:r>
          </a:p>
          <a:p>
            <a:pPr marL="285750" indent="-285750" algn="just">
              <a:buFont typeface="Arial" panose="020B0604020202020204" pitchFamily="34" charset="0"/>
              <a:buChar char="•"/>
            </a:pPr>
            <a:r>
              <a:rPr lang="en-US" dirty="0">
                <a:solidFill>
                  <a:schemeClr val="bg1"/>
                </a:solidFill>
              </a:rPr>
              <a:t>The four basic mechanisms for the implementation of resource management policies are: </a:t>
            </a:r>
          </a:p>
          <a:p>
            <a:pPr marL="742950" lvl="1" indent="-285750" algn="just">
              <a:buFont typeface="Arial" panose="020B0604020202020204" pitchFamily="34" charset="0"/>
              <a:buChar char="•"/>
            </a:pPr>
            <a:r>
              <a:rPr lang="en-US" b="1" dirty="0">
                <a:solidFill>
                  <a:schemeClr val="bg1"/>
                </a:solidFill>
              </a:rPr>
              <a:t>Control theory</a:t>
            </a:r>
            <a:r>
              <a:rPr lang="en-US" dirty="0">
                <a:solidFill>
                  <a:schemeClr val="bg1"/>
                </a:solidFill>
              </a:rPr>
              <a:t>. Control theory uses the feedback to guarantee system stability and predict transient behavior, but can be used only to predict local rather than global behavior. </a:t>
            </a:r>
          </a:p>
          <a:p>
            <a:pPr marL="742950" lvl="1" indent="-285750" algn="just">
              <a:buFont typeface="Arial" panose="020B0604020202020204" pitchFamily="34" charset="0"/>
              <a:buChar char="•"/>
            </a:pPr>
            <a:r>
              <a:rPr lang="en-US" b="1" dirty="0">
                <a:solidFill>
                  <a:schemeClr val="bg1"/>
                </a:solidFill>
              </a:rPr>
              <a:t>Machine learning</a:t>
            </a:r>
            <a:r>
              <a:rPr lang="en-US" dirty="0">
                <a:solidFill>
                  <a:schemeClr val="bg1"/>
                </a:solidFill>
              </a:rPr>
              <a:t>. A major advantage of machine learning techniques is that they do not need a performance model of the system. This technique could be applied to coordination of several autonomic system managers. </a:t>
            </a:r>
          </a:p>
          <a:p>
            <a:pPr marL="742950" lvl="1" indent="-285750" algn="just">
              <a:buFont typeface="Arial" panose="020B0604020202020204" pitchFamily="34" charset="0"/>
              <a:buChar char="•"/>
            </a:pPr>
            <a:r>
              <a:rPr lang="en-US" b="1" dirty="0">
                <a:solidFill>
                  <a:schemeClr val="bg1"/>
                </a:solidFill>
              </a:rPr>
              <a:t>Utility-based.</a:t>
            </a:r>
            <a:r>
              <a:rPr lang="en-US" dirty="0">
                <a:solidFill>
                  <a:schemeClr val="bg1"/>
                </a:solidFill>
              </a:rPr>
              <a:t> Utility-based approaches require a performance model and a mechanism to correlate user-level performance with cost</a:t>
            </a:r>
          </a:p>
          <a:p>
            <a:pPr marL="742950" lvl="1" indent="-285750" algn="just">
              <a:buFont typeface="Arial" panose="020B0604020202020204" pitchFamily="34" charset="0"/>
              <a:buChar char="•"/>
            </a:pPr>
            <a:r>
              <a:rPr lang="en-US" b="1" dirty="0">
                <a:solidFill>
                  <a:schemeClr val="bg1"/>
                </a:solidFill>
              </a:rPr>
              <a:t>Market-oriented/economic mechanisms</a:t>
            </a:r>
            <a:r>
              <a:rPr lang="en-US" dirty="0">
                <a:solidFill>
                  <a:schemeClr val="bg1"/>
                </a:solidFill>
              </a:rPr>
              <a:t>. Such mechanisms do not require a model of the system</a:t>
            </a:r>
          </a:p>
        </p:txBody>
      </p:sp>
    </p:spTree>
    <p:extLst>
      <p:ext uri="{BB962C8B-B14F-4D97-AF65-F5344CB8AC3E}">
        <p14:creationId xmlns:p14="http://schemas.microsoft.com/office/powerpoint/2010/main" val="21306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223" y="0"/>
            <a:ext cx="11227701" cy="1153297"/>
          </a:xfrm>
        </p:spPr>
        <p:txBody>
          <a:bodyPr>
            <a:normAutofit fontScale="90000"/>
          </a:bodyPr>
          <a:lstStyle/>
          <a:p>
            <a:r>
              <a:rPr lang="en-US" dirty="0"/>
              <a:t>Stability of a two-level resource allocation architecture</a:t>
            </a:r>
            <a:endParaRPr lang="en-IN" dirty="0"/>
          </a:p>
        </p:txBody>
      </p:sp>
      <p:sp>
        <p:nvSpPr>
          <p:cNvPr id="3" name="Text Placeholder 2"/>
          <p:cNvSpPr>
            <a:spLocks noGrp="1"/>
          </p:cNvSpPr>
          <p:nvPr>
            <p:ph type="body" idx="1"/>
          </p:nvPr>
        </p:nvSpPr>
        <p:spPr>
          <a:xfrm>
            <a:off x="111409" y="1309816"/>
            <a:ext cx="11915834" cy="1507525"/>
          </a:xfrm>
        </p:spPr>
        <p:txBody>
          <a:bodyPr>
            <a:normAutofit/>
          </a:bodyPr>
          <a:lstStyle/>
          <a:p>
            <a:pPr marL="285750" indent="-285750" algn="just">
              <a:buFont typeface="Arial" panose="020B0604020202020204" pitchFamily="34" charset="0"/>
              <a:buChar char="•"/>
            </a:pPr>
            <a:r>
              <a:rPr lang="en-US" dirty="0"/>
              <a:t>In this section we discuss a two-level resource allocation architecture based on control theory concepts for the entire cloud. </a:t>
            </a:r>
          </a:p>
          <a:p>
            <a:pPr marL="285750" indent="-285750" algn="just">
              <a:buFont typeface="Arial" panose="020B0604020202020204" pitchFamily="34" charset="0"/>
              <a:buChar char="•"/>
            </a:pPr>
            <a:r>
              <a:rPr lang="en-US" dirty="0"/>
              <a:t>The automatic resource management is based on two levels of controllers, one for the service provider and one for the application</a:t>
            </a:r>
            <a:endParaRPr lang="en-US" dirty="0">
              <a:solidFill>
                <a:schemeClr val="bg1"/>
              </a:solidFill>
            </a:endParaRPr>
          </a:p>
        </p:txBody>
      </p:sp>
      <p:pic>
        <p:nvPicPr>
          <p:cNvPr id="6" name="Picture 5"/>
          <p:cNvPicPr>
            <a:picLocks noChangeAspect="1"/>
          </p:cNvPicPr>
          <p:nvPr/>
        </p:nvPicPr>
        <p:blipFill>
          <a:blip r:embed="rId2"/>
          <a:stretch>
            <a:fillRect/>
          </a:stretch>
        </p:blipFill>
        <p:spPr>
          <a:xfrm>
            <a:off x="2539677" y="2817341"/>
            <a:ext cx="6992295" cy="3459891"/>
          </a:xfrm>
          <a:prstGeom prst="rect">
            <a:avLst/>
          </a:prstGeom>
        </p:spPr>
      </p:pic>
    </p:spTree>
    <p:extLst>
      <p:ext uri="{BB962C8B-B14F-4D97-AF65-F5344CB8AC3E}">
        <p14:creationId xmlns:p14="http://schemas.microsoft.com/office/powerpoint/2010/main" val="1721629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5973" y="309606"/>
            <a:ext cx="11071183" cy="695411"/>
          </a:xfrm>
        </p:spPr>
        <p:txBody>
          <a:bodyPr>
            <a:normAutofit fontScale="90000"/>
          </a:bodyPr>
          <a:lstStyle/>
          <a:p>
            <a:r>
              <a:rPr lang="en-US" dirty="0"/>
              <a:t>Stability of a two-level resource allocation architecture</a:t>
            </a:r>
            <a:endParaRPr lang="en-IN" dirty="0"/>
          </a:p>
        </p:txBody>
      </p:sp>
      <p:sp>
        <p:nvSpPr>
          <p:cNvPr id="3" name="Text Placeholder 2"/>
          <p:cNvSpPr>
            <a:spLocks noGrp="1"/>
          </p:cNvSpPr>
          <p:nvPr>
            <p:ph type="body" idx="1"/>
          </p:nvPr>
        </p:nvSpPr>
        <p:spPr>
          <a:xfrm>
            <a:off x="345989" y="1134762"/>
            <a:ext cx="11532973" cy="5480222"/>
          </a:xfrm>
        </p:spPr>
        <p:txBody>
          <a:bodyPr>
            <a:normAutofit/>
          </a:bodyPr>
          <a:lstStyle/>
          <a:p>
            <a:pPr marL="285750" indent="-285750">
              <a:buFont typeface="Arial" panose="020B0604020202020204" pitchFamily="34" charset="0"/>
              <a:buChar char="•"/>
            </a:pPr>
            <a:r>
              <a:rPr lang="en-US" sz="2000" dirty="0">
                <a:solidFill>
                  <a:schemeClr val="bg1"/>
                </a:solidFill>
              </a:rPr>
              <a:t>The main components of a control system are </a:t>
            </a:r>
          </a:p>
          <a:p>
            <a:pPr marL="742950" lvl="1" indent="-285750">
              <a:buFont typeface="Arial" panose="020B0604020202020204" pitchFamily="34" charset="0"/>
              <a:buChar char="•"/>
            </a:pPr>
            <a:r>
              <a:rPr lang="en-US" sz="2000" b="1" dirty="0">
                <a:solidFill>
                  <a:schemeClr val="bg1"/>
                </a:solidFill>
              </a:rPr>
              <a:t>the inputs </a:t>
            </a:r>
            <a:r>
              <a:rPr lang="en-US" sz="2000" dirty="0">
                <a:solidFill>
                  <a:schemeClr val="bg1"/>
                </a:solidFill>
              </a:rPr>
              <a:t>- The inputs in such models are the offered workload and the policies for admission control, the capacity allocation, the load balancing, the energy optimization, and the </a:t>
            </a:r>
            <a:r>
              <a:rPr lang="en-US" sz="2000" dirty="0" err="1">
                <a:solidFill>
                  <a:schemeClr val="bg1"/>
                </a:solidFill>
              </a:rPr>
              <a:t>QoS</a:t>
            </a:r>
            <a:r>
              <a:rPr lang="en-US" sz="2000" dirty="0">
                <a:solidFill>
                  <a:schemeClr val="bg1"/>
                </a:solidFill>
              </a:rPr>
              <a:t> guarantees in the cloud</a:t>
            </a:r>
          </a:p>
          <a:p>
            <a:pPr marL="742950" lvl="1" indent="-285750">
              <a:buFont typeface="Arial" panose="020B0604020202020204" pitchFamily="34" charset="0"/>
              <a:buChar char="•"/>
            </a:pPr>
            <a:r>
              <a:rPr lang="en-US" sz="2000" b="1" dirty="0">
                <a:solidFill>
                  <a:schemeClr val="bg1"/>
                </a:solidFill>
              </a:rPr>
              <a:t>the control system components </a:t>
            </a:r>
            <a:r>
              <a:rPr lang="en-US" sz="2000" dirty="0">
                <a:solidFill>
                  <a:schemeClr val="bg1"/>
                </a:solidFill>
              </a:rPr>
              <a:t>- The system components are sensors used to estimate relevant measures of performance and controllers that implement various policies</a:t>
            </a:r>
          </a:p>
          <a:p>
            <a:pPr marL="742950" lvl="1" indent="-285750">
              <a:buFont typeface="Arial" panose="020B0604020202020204" pitchFamily="34" charset="0"/>
              <a:buChar char="•"/>
            </a:pPr>
            <a:r>
              <a:rPr lang="en-US" sz="2000" b="1" dirty="0">
                <a:solidFill>
                  <a:schemeClr val="bg1"/>
                </a:solidFill>
              </a:rPr>
              <a:t>the outputs </a:t>
            </a:r>
            <a:r>
              <a:rPr lang="en-US" sz="2000" dirty="0">
                <a:solidFill>
                  <a:schemeClr val="bg1"/>
                </a:solidFill>
              </a:rPr>
              <a:t>- the output is the resource allocations to the individual applications</a:t>
            </a:r>
          </a:p>
          <a:p>
            <a:pPr marL="285750" indent="-285750">
              <a:buFont typeface="Arial" panose="020B0604020202020204" pitchFamily="34" charset="0"/>
              <a:buChar char="•"/>
            </a:pPr>
            <a:r>
              <a:rPr lang="en-US" sz="2000" dirty="0">
                <a:solidFill>
                  <a:schemeClr val="bg1"/>
                </a:solidFill>
              </a:rPr>
              <a:t>The controllers use the feedback provided by sensors to stabilize the system; stability is related to the change of the output. If the change is too large, the system may become unstable.</a:t>
            </a:r>
          </a:p>
          <a:p>
            <a:pPr marL="285750" indent="-285750">
              <a:buFont typeface="Arial" panose="020B0604020202020204" pitchFamily="34" charset="0"/>
              <a:buChar char="•"/>
            </a:pPr>
            <a:r>
              <a:rPr lang="en-US" sz="2000" dirty="0">
                <a:solidFill>
                  <a:schemeClr val="bg1"/>
                </a:solidFill>
              </a:rPr>
              <a:t>In our context the system could experience thrashing, the amount of useful time dedicated to the execution of applications becomes increasingly small and most of the system resources are occupied by management functions</a:t>
            </a:r>
          </a:p>
        </p:txBody>
      </p:sp>
    </p:spTree>
    <p:extLst>
      <p:ext uri="{BB962C8B-B14F-4D97-AF65-F5344CB8AC3E}">
        <p14:creationId xmlns:p14="http://schemas.microsoft.com/office/powerpoint/2010/main" val="98635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84892"/>
            <a:ext cx="10618102" cy="810741"/>
          </a:xfrm>
        </p:spPr>
        <p:txBody>
          <a:bodyPr>
            <a:normAutofit fontScale="90000"/>
          </a:bodyPr>
          <a:lstStyle/>
          <a:p>
            <a:r>
              <a:rPr lang="en-US" dirty="0"/>
              <a:t>Stability of a two-level resource allocation architecture</a:t>
            </a:r>
            <a:endParaRPr lang="en-IN" dirty="0"/>
          </a:p>
        </p:txBody>
      </p:sp>
      <p:sp>
        <p:nvSpPr>
          <p:cNvPr id="3" name="Text Placeholder 2"/>
          <p:cNvSpPr>
            <a:spLocks noGrp="1"/>
          </p:cNvSpPr>
          <p:nvPr>
            <p:ph type="body" idx="1"/>
          </p:nvPr>
        </p:nvSpPr>
        <p:spPr>
          <a:xfrm>
            <a:off x="329513" y="1134762"/>
            <a:ext cx="11714205" cy="5513173"/>
          </a:xfrm>
        </p:spPr>
        <p:txBody>
          <a:bodyPr/>
          <a:lstStyle/>
          <a:p>
            <a:pPr marL="285750" indent="-285750">
              <a:buFont typeface="Arial" panose="020B0604020202020204" pitchFamily="34" charset="0"/>
              <a:buChar char="•"/>
            </a:pPr>
            <a:r>
              <a:rPr lang="en-US" dirty="0">
                <a:solidFill>
                  <a:schemeClr val="bg1"/>
                </a:solidFill>
              </a:rPr>
              <a:t>There are three main sources of instability in any control system: </a:t>
            </a:r>
          </a:p>
          <a:p>
            <a:r>
              <a:rPr lang="en-US" dirty="0">
                <a:solidFill>
                  <a:schemeClr val="bg1"/>
                </a:solidFill>
              </a:rPr>
              <a:t>	1. The delay in getting the system reaction after a control action. </a:t>
            </a:r>
          </a:p>
          <a:p>
            <a:r>
              <a:rPr lang="en-US" dirty="0">
                <a:solidFill>
                  <a:schemeClr val="bg1"/>
                </a:solidFill>
              </a:rPr>
              <a:t>	2. The granularity of the control, the fact that a small change enacted by the controllers leads to 			very large changes of the output. </a:t>
            </a:r>
          </a:p>
          <a:p>
            <a:r>
              <a:rPr lang="en-US" dirty="0">
                <a:solidFill>
                  <a:schemeClr val="bg1"/>
                </a:solidFill>
              </a:rPr>
              <a:t>	3. Oscillations, which occur when the changes of the input are too large and the control is too 	weak, such that the changes of the input propagate directly to the output.</a:t>
            </a:r>
          </a:p>
          <a:p>
            <a:pPr marL="285750" indent="-285750">
              <a:buFont typeface="Arial" panose="020B0604020202020204" pitchFamily="34" charset="0"/>
              <a:buChar char="•"/>
            </a:pPr>
            <a:r>
              <a:rPr lang="en-US" dirty="0">
                <a:solidFill>
                  <a:schemeClr val="bg1"/>
                </a:solidFill>
              </a:rPr>
              <a:t>Two types of policies are used in autonomic systems: (</a:t>
            </a:r>
            <a:r>
              <a:rPr lang="en-US" dirty="0" err="1">
                <a:solidFill>
                  <a:schemeClr val="bg1"/>
                </a:solidFill>
              </a:rPr>
              <a:t>i</a:t>
            </a:r>
            <a:r>
              <a:rPr lang="en-US" dirty="0">
                <a:solidFill>
                  <a:schemeClr val="bg1"/>
                </a:solidFill>
              </a:rPr>
              <a:t>) threshold-based policies and (ii) sequential decision policies</a:t>
            </a:r>
          </a:p>
          <a:p>
            <a:pPr marL="285750" indent="-285750">
              <a:buFont typeface="Arial" panose="020B0604020202020204" pitchFamily="34" charset="0"/>
              <a:buChar char="•"/>
            </a:pPr>
            <a:r>
              <a:rPr lang="en-US" dirty="0">
                <a:solidFill>
                  <a:schemeClr val="bg1"/>
                </a:solidFill>
              </a:rPr>
              <a:t>If upper and lower thresholds are set, instability occurs when they are too close to one another if the variations of the workload are large enough and the time required to adapt does not allow the system to stabilize. </a:t>
            </a:r>
          </a:p>
          <a:p>
            <a:pPr marL="285750" indent="-285750">
              <a:buFont typeface="Arial" panose="020B0604020202020204" pitchFamily="34" charset="0"/>
              <a:buChar char="•"/>
            </a:pPr>
            <a:r>
              <a:rPr lang="en-US" dirty="0">
                <a:solidFill>
                  <a:schemeClr val="bg1"/>
                </a:solidFill>
              </a:rPr>
              <a:t>The actions consist of allocation/</a:t>
            </a:r>
            <a:r>
              <a:rPr lang="en-US" dirty="0" err="1">
                <a:solidFill>
                  <a:schemeClr val="bg1"/>
                </a:solidFill>
              </a:rPr>
              <a:t>deallocation</a:t>
            </a:r>
            <a:r>
              <a:rPr lang="en-US" dirty="0">
                <a:solidFill>
                  <a:schemeClr val="bg1"/>
                </a:solidFill>
              </a:rPr>
              <a:t> of one or more virtual machines; sometimes allocation/</a:t>
            </a:r>
            <a:r>
              <a:rPr lang="en-US" dirty="0" err="1">
                <a:solidFill>
                  <a:schemeClr val="bg1"/>
                </a:solidFill>
              </a:rPr>
              <a:t>deallocation</a:t>
            </a:r>
            <a:r>
              <a:rPr lang="en-US" dirty="0">
                <a:solidFill>
                  <a:schemeClr val="bg1"/>
                </a:solidFill>
              </a:rPr>
              <a:t> of a single VM required by one of the thresholds may cause crossing of the other threshold and this may represent, another source of instability</a:t>
            </a:r>
          </a:p>
        </p:txBody>
      </p:sp>
    </p:spTree>
    <p:extLst>
      <p:ext uri="{BB962C8B-B14F-4D97-AF65-F5344CB8AC3E}">
        <p14:creationId xmlns:p14="http://schemas.microsoft.com/office/powerpoint/2010/main" val="369930172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Retrospect</Template>
  <TotalTime>1704</TotalTime>
  <Words>4667</Words>
  <Application>Microsoft Office PowerPoint</Application>
  <PresentationFormat>Widescreen</PresentationFormat>
  <Paragraphs>320</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Century Gothic</vt:lpstr>
      <vt:lpstr>Wingdings 3</vt:lpstr>
      <vt:lpstr>Slice</vt:lpstr>
      <vt:lpstr>MODULE – II   Cloud Resource Management</vt:lpstr>
      <vt:lpstr>INTRODUCTION</vt:lpstr>
      <vt:lpstr>INTRODUCTION</vt:lpstr>
      <vt:lpstr>PowerPoint Presentation</vt:lpstr>
      <vt:lpstr>Policies and mechanisms for resource management</vt:lpstr>
      <vt:lpstr>Policies and mechanisms for resource management</vt:lpstr>
      <vt:lpstr>Stability of a two-level resource allocation architecture</vt:lpstr>
      <vt:lpstr>Stability of a two-level resource allocation architecture</vt:lpstr>
      <vt:lpstr>Stability of a two-level resource allocation architecture</vt:lpstr>
      <vt:lpstr>Scheduling algorithms for computing clouds</vt:lpstr>
      <vt:lpstr>Scheduling algorithms - Fair queuing</vt:lpstr>
      <vt:lpstr>Scheduling algorithms - Fair queuing</vt:lpstr>
      <vt:lpstr>Scheduling algorithms - Fair queuing</vt:lpstr>
      <vt:lpstr>Scheduling algorithms - Fair queuing</vt:lpstr>
      <vt:lpstr>Scheduling algorithms - Fair queuing</vt:lpstr>
      <vt:lpstr>Scheduling algorithms - start time fair queuing</vt:lpstr>
      <vt:lpstr>Scheduling algorithms - start time fair queuing</vt:lpstr>
      <vt:lpstr>Scheduling algorithms - start time fair queuing</vt:lpstr>
      <vt:lpstr>Scheduling algorithms - start time fair queuing</vt:lpstr>
      <vt:lpstr>Scheduling algorithms - borrowed virtual time (BVT) </vt:lpstr>
      <vt:lpstr>Scheduling algorithms - borrowed virtual time (BVT) </vt:lpstr>
      <vt:lpstr>Scheduling algorithms - borrowed virtual time (BVT) </vt:lpstr>
      <vt:lpstr>Scheduling algorithms - borrowed virtual time (BVT) </vt:lpstr>
      <vt:lpstr>Scheduling algorithms - borrowed virtual time (BVT) </vt:lpstr>
      <vt:lpstr>Cloud scheduling subject to deadlines</vt:lpstr>
      <vt:lpstr>Cloud scheduling subject to deadlines</vt:lpstr>
      <vt:lpstr>Scheduling MapReduce applications subject to deadlines</vt:lpstr>
      <vt:lpstr>Scheduling MapReduce applications subject to deadlines</vt:lpstr>
      <vt:lpstr>MAP REDUCE</vt:lpstr>
      <vt:lpstr>MAP REDUCE</vt:lpstr>
      <vt:lpstr>PowerPoint Presentation</vt:lpstr>
      <vt:lpstr>Resource management and dynamic application scaling</vt:lpstr>
      <vt:lpstr>Resource management and dynamic application scaling</vt:lpstr>
      <vt:lpstr>Resource management and dynamic application scaling</vt:lpstr>
      <vt:lpstr>Resource management and dynamic application scaling</vt:lpstr>
      <vt:lpstr>Resource management and dynamic application scaling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Cloud Infrastructure Management</dc:title>
  <dc:creator>Moulee</dc:creator>
  <cp:lastModifiedBy>Gokulakrishnan S</cp:lastModifiedBy>
  <cp:revision>66</cp:revision>
  <dcterms:created xsi:type="dcterms:W3CDTF">2024-01-26T15:43:37Z</dcterms:created>
  <dcterms:modified xsi:type="dcterms:W3CDTF">2025-02-21T08:30:36Z</dcterms:modified>
</cp:coreProperties>
</file>